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handoutMasterIdLst>
    <p:handoutMasterId r:id="rId29"/>
  </p:handoutMasterIdLst>
  <p:sldIdLst>
    <p:sldId id="309" r:id="rId2"/>
    <p:sldId id="330" r:id="rId3"/>
    <p:sldId id="343" r:id="rId4"/>
    <p:sldId id="331" r:id="rId5"/>
    <p:sldId id="312" r:id="rId6"/>
    <p:sldId id="335" r:id="rId7"/>
    <p:sldId id="322" r:id="rId8"/>
    <p:sldId id="336" r:id="rId9"/>
    <p:sldId id="321" r:id="rId10"/>
    <p:sldId id="332" r:id="rId11"/>
    <p:sldId id="327" r:id="rId12"/>
    <p:sldId id="338" r:id="rId13"/>
    <p:sldId id="337" r:id="rId14"/>
    <p:sldId id="339" r:id="rId15"/>
    <p:sldId id="333" r:id="rId16"/>
    <p:sldId id="325" r:id="rId17"/>
    <p:sldId id="324" r:id="rId18"/>
    <p:sldId id="340" r:id="rId19"/>
    <p:sldId id="316" r:id="rId20"/>
    <p:sldId id="315" r:id="rId21"/>
    <p:sldId id="314" r:id="rId22"/>
    <p:sldId id="318" r:id="rId23"/>
    <p:sldId id="342" r:id="rId24"/>
    <p:sldId id="341" r:id="rId25"/>
    <p:sldId id="279" r:id="rId26"/>
    <p:sldId id="310" r:id="rId2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628"/>
    <a:srgbClr val="943708"/>
    <a:srgbClr val="9F7419"/>
    <a:srgbClr val="276218"/>
    <a:srgbClr val="087D0B"/>
    <a:srgbClr val="0C9A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698" autoAdjust="0"/>
  </p:normalViewPr>
  <p:slideViewPr>
    <p:cSldViewPr>
      <p:cViewPr varScale="1">
        <p:scale>
          <a:sx n="47" d="100"/>
          <a:sy n="47" d="100"/>
        </p:scale>
        <p:origin x="-2392" y="-96"/>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66" d="100"/>
        <a:sy n="66" d="100"/>
      </p:scale>
      <p:origin x="0" y="0"/>
    </p:cViewPr>
  </p:sorterViewPr>
  <p:notesViewPr>
    <p:cSldViewPr>
      <p:cViewPr varScale="1">
        <p:scale>
          <a:sx n="64" d="100"/>
          <a:sy n="64" d="100"/>
        </p:scale>
        <p:origin x="-3130"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D89289C7-9CC2-9543-905C-284BABCA7A6A}" type="datetime1">
              <a:rPr lang="en-US"/>
              <a:pPr>
                <a:defRPr/>
              </a:pPr>
              <a:t>3/16/16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C9128040-FA83-C240-AFA7-5750C68DB24A}" type="slidenum">
              <a:rPr lang="en-US"/>
              <a:pPr>
                <a:defRPr/>
              </a:pPr>
              <a:t>‹#›</a:t>
            </a:fld>
            <a:endParaRPr lang="en-US"/>
          </a:p>
        </p:txBody>
      </p:sp>
    </p:spTree>
    <p:extLst>
      <p:ext uri="{BB962C8B-B14F-4D97-AF65-F5344CB8AC3E}">
        <p14:creationId xmlns:p14="http://schemas.microsoft.com/office/powerpoint/2010/main" val="232026905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B65C72CE-64B5-174F-8E6C-17FD860BB4FE}" type="slidenum">
              <a:rPr lang="en-US"/>
              <a:pPr>
                <a:defRPr/>
              </a:pPr>
              <a:t>‹#›</a:t>
            </a:fld>
            <a:endParaRPr lang="en-US"/>
          </a:p>
        </p:txBody>
      </p:sp>
    </p:spTree>
    <p:extLst>
      <p:ext uri="{BB962C8B-B14F-4D97-AF65-F5344CB8AC3E}">
        <p14:creationId xmlns:p14="http://schemas.microsoft.com/office/powerpoint/2010/main" val="38679905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Summary:</a:t>
            </a:r>
            <a:r>
              <a:rPr lang="en-US" dirty="0">
                <a:latin typeface="Verdana" charset="0"/>
                <a:ea typeface="ＭＳ Ｐゴシック" charset="0"/>
                <a:sym typeface="Verdana" charset="0"/>
              </a:rPr>
              <a:t> This power point can be </a:t>
            </a:r>
            <a:r>
              <a:rPr lang="en-US" dirty="0" smtClean="0">
                <a:latin typeface="Verdana" charset="0"/>
                <a:ea typeface="ＭＳ Ｐゴシック" charset="0"/>
                <a:sym typeface="Verdana" charset="0"/>
              </a:rPr>
              <a:t>used by mathematics education</a:t>
            </a:r>
            <a:r>
              <a:rPr lang="en-US" baseline="0" dirty="0" smtClean="0">
                <a:latin typeface="Verdana" charset="0"/>
                <a:ea typeface="ＭＳ Ｐゴシック" charset="0"/>
                <a:sym typeface="Verdana" charset="0"/>
              </a:rPr>
              <a:t> leaders</a:t>
            </a:r>
            <a:r>
              <a:rPr lang="en-US" dirty="0" smtClean="0">
                <a:latin typeface="Verdana" charset="0"/>
                <a:ea typeface="ＭＳ Ｐゴシック" charset="0"/>
                <a:sym typeface="Verdana" charset="0"/>
              </a:rPr>
              <a:t> </a:t>
            </a:r>
            <a:r>
              <a:rPr lang="en-US" dirty="0">
                <a:latin typeface="Verdana" charset="0"/>
                <a:ea typeface="ＭＳ Ｐゴシック" charset="0"/>
                <a:sym typeface="Verdana" charset="0"/>
              </a:rPr>
              <a:t>to provide professional development for teachers that will prepare them to review and select Three Act Task to incorporate into their instruction.</a:t>
            </a:r>
          </a:p>
          <a:p>
            <a:pPr eaLnBrk="1" hangingPunct="1"/>
            <a:r>
              <a:rPr lang="en-US" b="1" dirty="0">
                <a:latin typeface="Verdana" charset="0"/>
                <a:ea typeface="ＭＳ Ｐゴシック" charset="0"/>
                <a:sym typeface="Verdana" charset="0"/>
              </a:rPr>
              <a:t>Concept:</a:t>
            </a:r>
            <a:r>
              <a:rPr lang="en-US" dirty="0">
                <a:latin typeface="Verdana" charset="0"/>
                <a:ea typeface="ＭＳ Ｐゴシック" charset="0"/>
                <a:sym typeface="Verdana" charset="0"/>
              </a:rPr>
              <a:t> Three Act Tasks are great modeling tools in mathematics.</a:t>
            </a:r>
          </a:p>
          <a:p>
            <a:pPr eaLnBrk="1" hangingPunct="1"/>
            <a:r>
              <a:rPr lang="en-US" b="1" dirty="0">
                <a:latin typeface="Verdana" charset="0"/>
                <a:ea typeface="ＭＳ Ｐゴシック" charset="0"/>
                <a:sym typeface="Verdana" charset="0"/>
              </a:rPr>
              <a:t>Time:</a:t>
            </a:r>
            <a:r>
              <a:rPr lang="en-US" dirty="0">
                <a:latin typeface="Verdana" charset="0"/>
                <a:ea typeface="ＭＳ Ｐゴシック" charset="0"/>
                <a:sym typeface="Verdana" charset="0"/>
              </a:rPr>
              <a:t> </a:t>
            </a:r>
            <a:r>
              <a:rPr lang="en-US" dirty="0" smtClean="0">
                <a:latin typeface="Verdana" charset="0"/>
                <a:ea typeface="ＭＳ Ｐゴシック" charset="0"/>
                <a:sym typeface="Verdana" charset="0"/>
              </a:rPr>
              <a:t>45-60 </a:t>
            </a:r>
            <a:r>
              <a:rPr lang="en-US" dirty="0">
                <a:latin typeface="Verdana" charset="0"/>
                <a:ea typeface="ＭＳ Ｐゴシック" charset="0"/>
                <a:sym typeface="Verdana" charset="0"/>
              </a:rPr>
              <a:t>minutes.</a:t>
            </a:r>
          </a:p>
          <a:p>
            <a:pPr eaLnBrk="1" hangingPunct="1"/>
            <a:r>
              <a:rPr lang="en-US" b="1" dirty="0">
                <a:latin typeface="Verdana" charset="0"/>
                <a:ea typeface="ＭＳ Ｐゴシック" charset="0"/>
                <a:sym typeface="Verdana" charset="0"/>
              </a:rPr>
              <a:t>Materials:</a:t>
            </a:r>
            <a:r>
              <a:rPr lang="en-US" dirty="0">
                <a:latin typeface="Verdana" charset="0"/>
                <a:ea typeface="ＭＳ Ｐゴシック" charset="0"/>
                <a:sym typeface="Verdana" charset="0"/>
              </a:rPr>
              <a:t> Three-act Analysis </a:t>
            </a:r>
            <a:r>
              <a:rPr lang="en-US" dirty="0" smtClean="0">
                <a:latin typeface="Verdana" charset="0"/>
                <a:ea typeface="ＭＳ Ｐゴシック" charset="0"/>
                <a:sym typeface="Verdana" charset="0"/>
              </a:rPr>
              <a:t>Tool</a:t>
            </a:r>
            <a:r>
              <a:rPr lang="en-US" baseline="0" dirty="0" smtClean="0">
                <a:latin typeface="Verdana" charset="0"/>
                <a:ea typeface="ＭＳ Ｐゴシック" charset="0"/>
                <a:sym typeface="Verdana" charset="0"/>
              </a:rPr>
              <a:t> and a Three Act Task to use as an example.</a:t>
            </a:r>
            <a:endParaRPr lang="en-US" dirty="0">
              <a:latin typeface="Verdana" charset="0"/>
              <a:ea typeface="ＭＳ Ｐゴシック" charset="0"/>
              <a:sym typeface="Verdana" charset="0"/>
            </a:endParaRPr>
          </a:p>
          <a:p>
            <a:pPr eaLnBrk="1" hangingPunct="1"/>
            <a:endParaRPr lang="en-US" dirty="0">
              <a:latin typeface="Verdana" charset="0"/>
              <a:ea typeface="ＭＳ Ｐゴシック" charset="0"/>
              <a:sym typeface="Verdana" charset="0"/>
            </a:endParaRPr>
          </a:p>
          <a:p>
            <a:pPr eaLnBrk="1" hangingPunct="1"/>
            <a:r>
              <a:rPr lang="en-US" dirty="0">
                <a:latin typeface="Verdana" charset="0"/>
                <a:ea typeface="ＭＳ Ｐゴシック" charset="0"/>
                <a:sym typeface="Verdana" charset="0"/>
              </a:rPr>
              <a:t>Note:  This slide is not necessary for teachers to see.</a:t>
            </a:r>
          </a:p>
          <a:p>
            <a:endParaRPr lang="en-US" dirty="0">
              <a:ea typeface="ＭＳ Ｐゴシック" charset="0"/>
            </a:endParaRPr>
          </a:p>
        </p:txBody>
      </p:sp>
      <p:sp>
        <p:nvSpPr>
          <p:cNvPr id="17411"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
        <p:nvSpPr>
          <p:cNvPr id="1741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B99D5E-6450-4242-864F-3B0776896E4B}"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show Act II of the three act task</a:t>
            </a:r>
            <a:r>
              <a:rPr lang="en-US" dirty="0" smtClean="0">
                <a:latin typeface="Verdana" charset="0"/>
                <a:ea typeface="ＭＳ Ｐゴシック" charset="0"/>
                <a:sym typeface="Verdana" charset="0"/>
              </a:rPr>
              <a:t>. This</a:t>
            </a:r>
            <a:r>
              <a:rPr lang="en-US" baseline="0" dirty="0" smtClean="0">
                <a:latin typeface="Verdana" charset="0"/>
                <a:ea typeface="ＭＳ Ｐゴシック" charset="0"/>
                <a:sym typeface="Verdana" charset="0"/>
              </a:rPr>
              <a:t> act is where the information that students have asked for is supplied.  </a:t>
            </a:r>
            <a:endParaRPr lang="en-US" dirty="0">
              <a:latin typeface="Verdana" charset="0"/>
              <a:ea typeface="ＭＳ Ｐゴシック" charset="0"/>
              <a:sym typeface="Verdana" charset="0"/>
            </a:endParaRPr>
          </a:p>
          <a:p>
            <a:endParaRPr lang="en-US" dirty="0">
              <a:ea typeface="ＭＳ Ｐゴシック" charset="0"/>
            </a:endParaRPr>
          </a:p>
        </p:txBody>
      </p:sp>
      <p:sp>
        <p:nvSpPr>
          <p:cNvPr id="35843"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
        <p:nvSpPr>
          <p:cNvPr id="3584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DFC687-890E-294A-8CF2-E957542DBBC1}" type="slidenum">
              <a:rPr lang="en-US" sz="1200"/>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a:t>
            </a:r>
            <a:r>
              <a:rPr lang="en-US" dirty="0" smtClean="0">
                <a:latin typeface="Verdana" charset="0"/>
                <a:ea typeface="ＭＳ Ｐゴシック" charset="0"/>
                <a:sym typeface="Verdana" charset="0"/>
              </a:rPr>
              <a:t>think</a:t>
            </a:r>
            <a:r>
              <a:rPr lang="en-US" baseline="0" dirty="0" smtClean="0">
                <a:latin typeface="Verdana" charset="0"/>
                <a:ea typeface="ＭＳ Ｐゴシック" charset="0"/>
                <a:sym typeface="Verdana" charset="0"/>
              </a:rPr>
              <a:t> about the importance of students identifying information that is needed and the variables in a problem</a:t>
            </a:r>
            <a:r>
              <a:rPr lang="en-US" dirty="0" smtClean="0">
                <a:latin typeface="Verdana" charset="0"/>
                <a:ea typeface="ＭＳ Ｐゴシック" charset="0"/>
                <a:sym typeface="Verdana" charset="0"/>
              </a:rPr>
              <a:t>.</a:t>
            </a:r>
            <a:endParaRPr lang="en-US" dirty="0">
              <a:latin typeface="Verdana" charset="0"/>
              <a:ea typeface="ＭＳ Ｐゴシック" charset="0"/>
              <a:sym typeface="Verdana" charset="0"/>
            </a:endParaRPr>
          </a:p>
          <a:p>
            <a:pPr eaLnBrk="1" hangingPunct="1"/>
            <a:endParaRPr lang="en-US" b="1"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pPr marL="171450" indent="-171450">
              <a:buFont typeface="Arial"/>
              <a:buChar char="•"/>
            </a:pPr>
            <a:r>
              <a:rPr lang="en-US" dirty="0" smtClean="0">
                <a:ea typeface="ＭＳ Ｐゴシック" charset="0"/>
              </a:rPr>
              <a:t>A</a:t>
            </a:r>
            <a:r>
              <a:rPr lang="en-US" baseline="0" dirty="0" smtClean="0">
                <a:ea typeface="ＭＳ Ｐゴシック" charset="0"/>
              </a:rPr>
              <a:t> possible discussion question might be:</a:t>
            </a:r>
          </a:p>
          <a:p>
            <a:pPr marL="0" indent="0">
              <a:buFont typeface="Arial"/>
              <a:buNone/>
            </a:pPr>
            <a:r>
              <a:rPr lang="en-US" baseline="0" dirty="0" smtClean="0">
                <a:ea typeface="ＭＳ Ｐゴシック" charset="0"/>
              </a:rPr>
              <a:t>Do you think students will be able to identify ALL the information they will need to answer this questions in this task?</a:t>
            </a:r>
          </a:p>
          <a:p>
            <a:pPr eaLnBrk="1" hangingPunct="1">
              <a:buSzPct val="125000"/>
              <a:buFont typeface="Verdana" charset="0"/>
              <a:buChar char="•"/>
            </a:pPr>
            <a:r>
              <a:rPr lang="en-US" b="1" dirty="0" smtClean="0">
                <a:latin typeface="Verdana" charset="0"/>
                <a:ea typeface="ＭＳ Ｐゴシック" charset="0"/>
                <a:sym typeface="Verdana" charset="0"/>
              </a:rPr>
              <a:t>Ask teachers to give only the requested information.</a:t>
            </a:r>
            <a:r>
              <a:rPr lang="en-US" dirty="0" smtClean="0">
                <a:latin typeface="Verdana" charset="0"/>
                <a:ea typeface="ＭＳ Ｐゴシック" charset="0"/>
                <a:sym typeface="Verdana" charset="0"/>
              </a:rPr>
              <a:t> </a:t>
            </a:r>
            <a:r>
              <a:rPr lang="ja-JP" altLang="en-US" dirty="0" smtClean="0">
                <a:latin typeface="Verdana" charset="0"/>
                <a:ea typeface="ＭＳ Ｐゴシック" charset="0"/>
                <a:sym typeface="Verdana" charset="0"/>
              </a:rPr>
              <a:t>“</a:t>
            </a:r>
            <a:r>
              <a:rPr lang="en-US" altLang="ja-JP" dirty="0" smtClean="0">
                <a:latin typeface="Verdana" charset="0"/>
                <a:ea typeface="ＭＳ Ｐゴシック" charset="0"/>
                <a:sym typeface="Verdana" charset="0"/>
              </a:rPr>
              <a:t>Allowing the students to take control of the needed information gives them ownership of the problem. Make a chart of needed information of the board and try to only give the information that the students have requested.</a:t>
            </a:r>
            <a:r>
              <a:rPr lang="ja-JP" altLang="en-US" dirty="0" smtClean="0">
                <a:latin typeface="Verdana" charset="0"/>
                <a:ea typeface="ＭＳ Ｐゴシック" charset="0"/>
                <a:sym typeface="Verdana" charset="0"/>
              </a:rPr>
              <a:t>”</a:t>
            </a:r>
            <a:r>
              <a:rPr lang="en-US" altLang="ja-JP" dirty="0" smtClean="0">
                <a:latin typeface="Verdana" charset="0"/>
                <a:ea typeface="ＭＳ Ｐゴシック" charset="0"/>
                <a:sym typeface="Verdana" charset="0"/>
              </a:rPr>
              <a:t>  This requires good facilitation skills, they</a:t>
            </a:r>
            <a:r>
              <a:rPr lang="en-US" altLang="ja-JP" baseline="0" dirty="0" smtClean="0">
                <a:latin typeface="Verdana" charset="0"/>
                <a:ea typeface="ＭＳ Ｐゴシック" charset="0"/>
                <a:sym typeface="Verdana" charset="0"/>
              </a:rPr>
              <a:t> need to ask for the information that you plan to provide in Act 2;</a:t>
            </a:r>
            <a:endParaRPr lang="en-US" altLang="ja-JP" dirty="0" smtClean="0">
              <a:latin typeface="Verdana" charset="0"/>
              <a:ea typeface="ＭＳ Ｐゴシック" charset="0"/>
              <a:sym typeface="Verdana" charset="0"/>
            </a:endParaRPr>
          </a:p>
          <a:p>
            <a:pPr eaLnBrk="1" hangingPunct="1">
              <a:spcBef>
                <a:spcPct val="0"/>
              </a:spcBef>
              <a:buSzPct val="125000"/>
              <a:buFont typeface="Verdana" charset="0"/>
              <a:buChar char="•"/>
            </a:pPr>
            <a:r>
              <a:rPr lang="en-US" b="1" dirty="0" smtClean="0">
                <a:latin typeface="Verdana" charset="0"/>
                <a:ea typeface="ＭＳ Ｐゴシック" charset="0"/>
                <a:sym typeface="Verdana" charset="0"/>
              </a:rPr>
              <a:t>Ask teachers to let students recognize variables.</a:t>
            </a:r>
            <a:r>
              <a:rPr lang="en-US" dirty="0" smtClean="0">
                <a:latin typeface="Verdana" charset="0"/>
                <a:ea typeface="ＭＳ Ｐゴシック" charset="0"/>
                <a:sym typeface="Verdana" charset="0"/>
              </a:rPr>
              <a:t> </a:t>
            </a:r>
            <a:r>
              <a:rPr lang="ja-JP" altLang="en-US" dirty="0" smtClean="0">
                <a:latin typeface="Verdana" charset="0"/>
                <a:ea typeface="ＭＳ Ｐゴシック" charset="0"/>
                <a:sym typeface="Verdana" charset="0"/>
              </a:rPr>
              <a:t>“</a:t>
            </a:r>
            <a:r>
              <a:rPr lang="en-US" altLang="ja-JP" dirty="0" smtClean="0">
                <a:latin typeface="Verdana" charset="0"/>
                <a:ea typeface="ＭＳ Ｐゴシック" charset="0"/>
                <a:sym typeface="Verdana" charset="0"/>
              </a:rPr>
              <a:t>Let the students acknowledge all variables:</a:t>
            </a:r>
            <a:r>
              <a:rPr lang="en-US" altLang="ja-JP" baseline="0" dirty="0" smtClean="0">
                <a:latin typeface="Verdana" charset="0"/>
                <a:ea typeface="ＭＳ Ｐゴシック" charset="0"/>
                <a:sym typeface="Verdana" charset="0"/>
              </a:rPr>
              <a:t>  known and unknown and values that co-vary</a:t>
            </a:r>
            <a:r>
              <a:rPr lang="en-US" altLang="ja-JP" dirty="0" smtClean="0">
                <a:latin typeface="Verdana" charset="0"/>
                <a:ea typeface="ＭＳ Ｐゴシック" charset="0"/>
                <a:sym typeface="Verdana" charset="0"/>
              </a:rPr>
              <a:t>.</a:t>
            </a:r>
            <a:r>
              <a:rPr lang="ja-JP" altLang="en-US" dirty="0" smtClean="0">
                <a:latin typeface="Verdana" charset="0"/>
                <a:ea typeface="ＭＳ Ｐゴシック" charset="0"/>
                <a:sym typeface="Verdana" charset="0"/>
              </a:rPr>
              <a:t>”</a:t>
            </a:r>
            <a:endParaRPr lang="en-US" altLang="ja-JP" dirty="0" smtClean="0">
              <a:ea typeface="ＭＳ Ｐゴシック" charset="0"/>
            </a:endParaRPr>
          </a:p>
          <a:p>
            <a:endParaRPr lang="en-US" dirty="0" smtClean="0">
              <a:ea typeface="ＭＳ Ｐゴシック" charset="0"/>
            </a:endParaRPr>
          </a:p>
          <a:p>
            <a:pPr marL="0" indent="0">
              <a:buFont typeface="Arial"/>
              <a:buNone/>
            </a:pPr>
            <a:endParaRPr lang="en-US" dirty="0">
              <a:ea typeface="ＭＳ Ｐゴシック"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728F5B-BAB6-0E40-8FA1-F0D2BB04EF46}" type="slidenum">
              <a:rPr lang="en-US" sz="1200"/>
              <a:pPr/>
              <a:t>11</a:t>
            </a:fld>
            <a:endParaRPr lang="en-US" sz="1200"/>
          </a:p>
        </p:txBody>
      </p:sp>
      <p:sp>
        <p:nvSpPr>
          <p:cNvPr id="378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dirty="0" smtClean="0">
                <a:latin typeface="Verdana" charset="0"/>
                <a:ea typeface="ＭＳ Ｐゴシック" charset="0"/>
                <a:sym typeface="Verdana" charset="0"/>
              </a:rPr>
              <a:t>Discuss the </a:t>
            </a:r>
            <a:r>
              <a:rPr lang="en-US" baseline="0" dirty="0" smtClean="0">
                <a:latin typeface="Verdana" charset="0"/>
                <a:ea typeface="ＭＳ Ｐゴシック" charset="0"/>
                <a:sym typeface="Verdana" charset="0"/>
              </a:rPr>
              <a:t>degree to which Act 2 finalizes and gives needed information.</a:t>
            </a:r>
            <a:endParaRPr lang="en-US" b="1" u="sng" dirty="0">
              <a:latin typeface="Verdana" charset="0"/>
              <a:ea typeface="ＭＳ Ｐゴシック" charset="0"/>
              <a:sym typeface="Verdana" charset="0"/>
            </a:endParaRPr>
          </a:p>
          <a:p>
            <a:pPr eaLnBrk="1" hangingPunct="1"/>
            <a:endParaRPr lang="en-US" b="1" u="sng" dirty="0" smtClean="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r>
              <a:rPr lang="en-US" dirty="0" smtClean="0">
                <a:ea typeface="ＭＳ Ｐゴシック" charset="0"/>
              </a:rPr>
              <a:t>Possible</a:t>
            </a:r>
            <a:r>
              <a:rPr lang="en-US" baseline="0" dirty="0" smtClean="0">
                <a:ea typeface="ＭＳ Ｐゴシック" charset="0"/>
              </a:rPr>
              <a:t> discussion questions might include:</a:t>
            </a:r>
          </a:p>
          <a:p>
            <a:pPr marL="171450" indent="-171450">
              <a:buFont typeface="Arial"/>
              <a:buChar char="•"/>
            </a:pPr>
            <a:r>
              <a:rPr lang="en-US" baseline="0" dirty="0" smtClean="0">
                <a:ea typeface="ＭＳ Ｐゴシック" charset="0"/>
              </a:rPr>
              <a:t>Does the information given in the task over-scaffold the mathematics for the students?</a:t>
            </a:r>
          </a:p>
          <a:p>
            <a:pPr marL="171450" indent="-171450">
              <a:buFont typeface="Arial"/>
              <a:buChar char="•"/>
            </a:pPr>
            <a:r>
              <a:rPr lang="en-US" baseline="0" dirty="0" smtClean="0">
                <a:ea typeface="ＭＳ Ｐゴシック" charset="0"/>
              </a:rPr>
              <a:t>Does the information given in the task make the mathematics and a solution path obtainable by students?</a:t>
            </a:r>
          </a:p>
          <a:p>
            <a:pPr marL="171450" indent="-171450">
              <a:buFont typeface="Arial"/>
              <a:buChar char="•"/>
            </a:pPr>
            <a:r>
              <a:rPr lang="en-US" baseline="0" dirty="0" smtClean="0">
                <a:ea typeface="ＭＳ Ｐゴシック" charset="0"/>
              </a:rPr>
              <a:t>Is too much information given in the task? </a:t>
            </a:r>
            <a:endParaRPr lang="en-US" dirty="0">
              <a:ea typeface="ＭＳ Ｐゴシック"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EF37E7-4173-3947-8D58-71CFD3B28A4A}" type="slidenum">
              <a:rPr lang="en-US" sz="1200"/>
              <a:pPr/>
              <a:t>12</a:t>
            </a:fld>
            <a:endParaRPr lang="en-US" sz="1200"/>
          </a:p>
        </p:txBody>
      </p:sp>
      <p:sp>
        <p:nvSpPr>
          <p:cNvPr id="419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b="0" dirty="0" smtClean="0">
                <a:latin typeface="Verdana" charset="0"/>
                <a:ea typeface="ＭＳ Ｐゴシック" charset="0"/>
                <a:sym typeface="Verdana" charset="0"/>
              </a:rPr>
              <a:t> The goal of this slide is to prompt</a:t>
            </a:r>
            <a:r>
              <a:rPr lang="en-US" b="0" baseline="0" dirty="0" smtClean="0">
                <a:latin typeface="Verdana" charset="0"/>
                <a:ea typeface="ＭＳ Ｐゴシック" charset="0"/>
                <a:sym typeface="Verdana" charset="0"/>
              </a:rPr>
              <a:t> a discussion of the importance of a task having a checkpoint in Act 2.</a:t>
            </a:r>
            <a:endParaRPr lang="en-US" b="1" dirty="0" smtClean="0">
              <a:latin typeface="Verdana" charset="0"/>
              <a:ea typeface="ＭＳ Ｐゴシック" charset="0"/>
              <a:sym typeface="Verdana" charset="0"/>
            </a:endParaRPr>
          </a:p>
          <a:p>
            <a:pPr eaLnBrk="1" hangingPunct="1"/>
            <a:endParaRPr lang="en-US" b="1" u="sng" dirty="0" smtClean="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r>
              <a:rPr lang="en-US" dirty="0" smtClean="0">
                <a:ea typeface="ＭＳ Ｐゴシック" charset="0"/>
              </a:rPr>
              <a:t>Discussion</a:t>
            </a:r>
            <a:r>
              <a:rPr lang="en-US" baseline="0" dirty="0" smtClean="0">
                <a:ea typeface="ＭＳ Ｐゴシック" charset="0"/>
              </a:rPr>
              <a:t> questions might include:</a:t>
            </a:r>
          </a:p>
          <a:p>
            <a:pPr marL="171450" indent="-171450">
              <a:buFont typeface="Arial"/>
              <a:buChar char="•"/>
            </a:pPr>
            <a:r>
              <a:rPr lang="en-US" baseline="0" dirty="0" smtClean="0">
                <a:ea typeface="ＭＳ Ｐゴシック" charset="0"/>
              </a:rPr>
              <a:t>Is there an opportunity in Act 2 of this task to get an answer to an intermediate step to make sure the students understand what is going on and make the necessary corrections before the problem is over?</a:t>
            </a:r>
          </a:p>
          <a:p>
            <a:pPr marL="171450" indent="-171450">
              <a:buFont typeface="Arial"/>
              <a:buChar char="•"/>
            </a:pPr>
            <a:r>
              <a:rPr lang="en-US" baseline="0" dirty="0" smtClean="0">
                <a:ea typeface="ＭＳ Ｐゴシック" charset="0"/>
              </a:rPr>
              <a:t>How does having a checkpoint improve the lesson quality?</a:t>
            </a:r>
            <a:endParaRPr lang="en-US" dirty="0">
              <a:ea typeface="ＭＳ Ｐゴシック"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B99041-07A4-0945-B00D-4602ECD5302F}" type="slidenum">
              <a:rPr lang="en-US" sz="1200"/>
              <a:pPr/>
              <a:t>13</a:t>
            </a:fld>
            <a:endParaRPr lang="en-US" sz="1200"/>
          </a:p>
        </p:txBody>
      </p:sp>
      <p:sp>
        <p:nvSpPr>
          <p:cNvPr id="3994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b="0" baseline="0" dirty="0" smtClean="0">
                <a:latin typeface="Verdana" charset="0"/>
                <a:ea typeface="ＭＳ Ｐゴシック" charset="0"/>
                <a:sym typeface="Verdana" charset="0"/>
              </a:rPr>
              <a:t>Consider the importance of patient problem solving.</a:t>
            </a:r>
          </a:p>
          <a:p>
            <a:pPr eaLnBrk="1" hangingPunct="1"/>
            <a:endParaRPr lang="en-US" b="0" baseline="0" dirty="0" smtClean="0">
              <a:latin typeface="Verdana" charset="0"/>
              <a:ea typeface="ＭＳ Ｐゴシック" charset="0"/>
              <a:sym typeface="Verdana" charset="0"/>
            </a:endParaRPr>
          </a:p>
          <a:p>
            <a:pPr eaLnBrk="1" hangingPunct="1"/>
            <a:r>
              <a:rPr lang="en-US" b="1" u="sng" baseline="0" dirty="0" smtClean="0">
                <a:latin typeface="Verdana" charset="0"/>
                <a:ea typeface="ＭＳ Ｐゴシック" charset="0"/>
                <a:sym typeface="Verdana" charset="0"/>
              </a:rPr>
              <a:t>Facilitator Notes</a:t>
            </a:r>
            <a:endParaRPr lang="en-US" b="0" u="none" baseline="0" dirty="0" smtClean="0">
              <a:latin typeface="Verdana" charset="0"/>
              <a:ea typeface="ＭＳ Ｐゴシック" charset="0"/>
              <a:sym typeface="Verdana" charset="0"/>
            </a:endParaRPr>
          </a:p>
          <a:p>
            <a:pPr marL="171450" indent="-171450" eaLnBrk="1" hangingPunct="1">
              <a:buFont typeface="Arial"/>
              <a:buChar char="•"/>
            </a:pPr>
            <a:r>
              <a:rPr lang="en-US" b="1" u="none" dirty="0" smtClean="0">
                <a:latin typeface="Verdana" charset="0"/>
                <a:ea typeface="ＭＳ Ｐゴシック" charset="0"/>
                <a:sym typeface="Verdana" charset="0"/>
              </a:rPr>
              <a:t>Ask</a:t>
            </a:r>
            <a:r>
              <a:rPr lang="en-US" b="1" u="none" baseline="0" dirty="0" smtClean="0">
                <a:latin typeface="Verdana" charset="0"/>
                <a:ea typeface="ＭＳ Ｐゴシック" charset="0"/>
                <a:sym typeface="Verdana" charset="0"/>
              </a:rPr>
              <a:t> teachers to write their definition of patient problem solving.</a:t>
            </a:r>
            <a:r>
              <a:rPr lang="en-US" b="0" u="none" baseline="0" dirty="0" smtClean="0">
                <a:latin typeface="Verdana" charset="0"/>
                <a:ea typeface="ＭＳ Ｐゴシック" charset="0"/>
                <a:sym typeface="Verdana" charset="0"/>
              </a:rPr>
              <a:t> Have them share their definition with a partner. Have someone share their definition with the whole group.  Ask what others would add to the definition.</a:t>
            </a:r>
          </a:p>
          <a:p>
            <a:pPr marL="171450" indent="-171450" eaLnBrk="1" hangingPunct="1">
              <a:buFont typeface="Arial"/>
              <a:buChar char="•"/>
            </a:pPr>
            <a:r>
              <a:rPr lang="en-US" b="0" u="none" baseline="0" dirty="0" smtClean="0">
                <a:latin typeface="Verdana" charset="0"/>
                <a:ea typeface="ＭＳ Ｐゴシック" charset="0"/>
                <a:sym typeface="Verdana" charset="0"/>
              </a:rPr>
              <a:t>Considering the task we are examining, how would you say it encourages patient problem solving?</a:t>
            </a:r>
          </a:p>
          <a:p>
            <a:pPr marL="171450" indent="-171450" eaLnBrk="1" hangingPunct="1">
              <a:buFont typeface="Arial"/>
              <a:buChar char="•"/>
            </a:pPr>
            <a:r>
              <a:rPr lang="en-US" b="0" u="none" baseline="0" dirty="0" smtClean="0">
                <a:latin typeface="Verdana" charset="0"/>
                <a:ea typeface="ＭＳ Ｐゴシック" charset="0"/>
                <a:sym typeface="Verdana" charset="0"/>
              </a:rPr>
              <a:t>How might this task lead student to improve on their mathematical decisions?</a:t>
            </a:r>
          </a:p>
          <a:p>
            <a:pPr marL="171450" indent="-171450" eaLnBrk="1" hangingPunct="1">
              <a:buFont typeface="Arial"/>
              <a:buChar char="•"/>
            </a:pPr>
            <a:endParaRPr lang="en-US" b="1" u="none" dirty="0" smtClean="0">
              <a:latin typeface="Verdana" charset="0"/>
              <a:ea typeface="ＭＳ Ｐゴシック" charset="0"/>
              <a:sym typeface="Verdana" charset="0"/>
            </a:endParaRPr>
          </a:p>
          <a:p>
            <a:endParaRPr lang="en-US" dirty="0">
              <a:ea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2A86BA-4513-CD4B-A96E-B1277AAFE107}" type="slidenum">
              <a:rPr lang="en-US" sz="1200"/>
              <a:pPr/>
              <a:t>14</a:t>
            </a:fld>
            <a:endParaRPr lang="en-US" sz="1200"/>
          </a:p>
        </p:txBody>
      </p:sp>
      <p:sp>
        <p:nvSpPr>
          <p:cNvPr id="4403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Verdana" charset="0"/>
                <a:ea typeface="ＭＳ Ｐゴシック" charset="0"/>
                <a:sym typeface="Verdana" charset="0"/>
              </a:rPr>
              <a:t>Goal: </a:t>
            </a:r>
            <a:r>
              <a:rPr lang="en-US">
                <a:latin typeface="Verdana" charset="0"/>
                <a:ea typeface="ＭＳ Ｐゴシック" charset="0"/>
                <a:sym typeface="Verdana" charset="0"/>
              </a:rPr>
              <a:t>The goal of this slide is to show Act Three of the three act task. </a:t>
            </a:r>
          </a:p>
          <a:p>
            <a:pPr eaLnBrk="1" hangingPunct="1"/>
            <a:endParaRPr lang="en-US">
              <a:latin typeface="Verdana" charset="0"/>
              <a:ea typeface="ＭＳ Ｐゴシック" charset="0"/>
              <a:sym typeface="Verdana" charset="0"/>
            </a:endParaRPr>
          </a:p>
        </p:txBody>
      </p:sp>
      <p:sp>
        <p:nvSpPr>
          <p:cNvPr id="46083"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
        <p:nvSpPr>
          <p:cNvPr id="4608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C3537E-D652-994D-8807-B0CA68912876}" type="slidenum">
              <a:rPr lang="en-US" sz="120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ea typeface="ＭＳ Ｐゴシック" charset="0"/>
              </a:rPr>
              <a:t>Goal: </a:t>
            </a:r>
            <a:r>
              <a:rPr lang="en-US" dirty="0">
                <a:ea typeface="ＭＳ Ｐゴシック" charset="0"/>
              </a:rPr>
              <a:t>The goal of this slide is to ensure the task has a definite answer in Act III</a:t>
            </a:r>
            <a:r>
              <a:rPr lang="en-US" dirty="0" smtClean="0">
                <a:ea typeface="ＭＳ Ｐゴシック" charset="0"/>
              </a:rPr>
              <a:t>.</a:t>
            </a:r>
          </a:p>
          <a:p>
            <a:endParaRPr lang="en-US" dirty="0" smtClean="0">
              <a:ea typeface="ＭＳ Ｐゴシック" charset="0"/>
            </a:endParaRPr>
          </a:p>
          <a:p>
            <a:r>
              <a:rPr lang="en-US" dirty="0" smtClean="0">
                <a:ea typeface="ＭＳ Ｐゴシック" charset="0"/>
              </a:rPr>
              <a:t>Some possible points:</a:t>
            </a:r>
          </a:p>
          <a:p>
            <a:pPr marL="171450" indent="-171450">
              <a:buFont typeface="Arial"/>
              <a:buChar char="•"/>
            </a:pPr>
            <a:r>
              <a:rPr lang="en-US" dirty="0" smtClean="0">
                <a:ea typeface="ＭＳ Ｐゴシック" charset="0"/>
              </a:rPr>
              <a:t>If</a:t>
            </a:r>
            <a:r>
              <a:rPr lang="en-US" baseline="0" dirty="0" smtClean="0">
                <a:ea typeface="ＭＳ Ｐゴシック" charset="0"/>
              </a:rPr>
              <a:t> the answer remains theoretical, the lesson will not have the same effect.</a:t>
            </a:r>
          </a:p>
          <a:p>
            <a:pPr marL="171450" indent="-171450">
              <a:buFont typeface="Arial"/>
              <a:buChar char="•"/>
            </a:pPr>
            <a:r>
              <a:rPr lang="en-US" baseline="0" dirty="0" smtClean="0">
                <a:ea typeface="ＭＳ Ｐゴシック" charset="0"/>
              </a:rPr>
              <a:t>Students with answers different from the one revealed, provide opportunities for learning.</a:t>
            </a:r>
          </a:p>
          <a:p>
            <a:pPr marL="171450" indent="-171450">
              <a:buFont typeface="Arial"/>
              <a:buChar char="•"/>
            </a:pPr>
            <a:endParaRPr lang="en-US" dirty="0" smtClean="0">
              <a:ea typeface="ＭＳ Ｐゴシック" charset="0"/>
            </a:endParaRPr>
          </a:p>
          <a:p>
            <a:pPr marL="0" indent="0">
              <a:buFont typeface="Arial"/>
              <a:buNone/>
            </a:pPr>
            <a:r>
              <a:rPr lang="en-US" dirty="0" smtClean="0">
                <a:ea typeface="ＭＳ Ｐゴシック" charset="0"/>
              </a:rPr>
              <a:t>Discussion question might be:</a:t>
            </a:r>
          </a:p>
          <a:p>
            <a:pPr marL="0" indent="0">
              <a:buFont typeface="Arial"/>
              <a:buNone/>
            </a:pPr>
            <a:r>
              <a:rPr lang="en-US" dirty="0" smtClean="0">
                <a:ea typeface="ＭＳ Ｐゴシック" charset="0"/>
              </a:rPr>
              <a:t>Does the task we are examining show</a:t>
            </a:r>
            <a:r>
              <a:rPr lang="en-US" baseline="0" dirty="0" smtClean="0">
                <a:ea typeface="ＭＳ Ｐゴシック" charset="0"/>
              </a:rPr>
              <a:t> the answer visually and allow student to compare their results to the result shown?</a:t>
            </a:r>
            <a:endParaRPr lang="en-US" dirty="0">
              <a:ea typeface="ＭＳ Ｐゴシック" charset="0"/>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5DA369-A02E-344A-A5AE-E1BCB5B0834A}" type="slidenum">
              <a:rPr lang="en-US" sz="1200"/>
              <a:pPr/>
              <a:t>16</a:t>
            </a:fld>
            <a:endParaRPr lang="en-US" sz="1200"/>
          </a:p>
        </p:txBody>
      </p:sp>
      <p:sp>
        <p:nvSpPr>
          <p:cNvPr id="4813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a:t>
            </a:r>
            <a:r>
              <a:rPr lang="en-US" dirty="0" smtClean="0">
                <a:latin typeface="Verdana" charset="0"/>
                <a:ea typeface="ＭＳ Ｐゴシック" charset="0"/>
                <a:sym typeface="Verdana" charset="0"/>
              </a:rPr>
              <a:t>to</a:t>
            </a:r>
            <a:r>
              <a:rPr lang="en-US" baseline="0" dirty="0" smtClean="0">
                <a:latin typeface="Verdana" charset="0"/>
                <a:ea typeface="ＭＳ Ｐゴシック" charset="0"/>
                <a:sym typeface="Verdana" charset="0"/>
              </a:rPr>
              <a:t> consider the degree to which a mathematical model describes the system accurately.</a:t>
            </a:r>
          </a:p>
          <a:p>
            <a:endParaRPr lang="en-US" b="1" u="sng" baseline="0" dirty="0" smtClean="0">
              <a:latin typeface="Verdana" charset="0"/>
              <a:ea typeface="ＭＳ Ｐゴシック" charset="0"/>
              <a:sym typeface="Verdana" charset="0"/>
            </a:endParaRPr>
          </a:p>
          <a:p>
            <a:r>
              <a:rPr lang="en-US" b="1" u="sng" baseline="0" dirty="0" smtClean="0">
                <a:latin typeface="Verdana" charset="0"/>
                <a:ea typeface="ＭＳ Ｐゴシック" charset="0"/>
                <a:sym typeface="Verdana" charset="0"/>
              </a:rPr>
              <a:t>Facilitator Notes</a:t>
            </a:r>
            <a:endParaRPr lang="en-US" b="0" u="none" baseline="0" dirty="0" smtClean="0">
              <a:latin typeface="Verdana" charset="0"/>
              <a:ea typeface="ＭＳ Ｐゴシック" charset="0"/>
              <a:sym typeface="Verdana" charset="0"/>
            </a:endParaRPr>
          </a:p>
          <a:p>
            <a:r>
              <a:rPr lang="en-US" b="0" u="none" baseline="0" dirty="0" smtClean="0">
                <a:latin typeface="Verdana" charset="0"/>
                <a:ea typeface="ＭＳ Ｐゴシック" charset="0"/>
                <a:sym typeface="Verdana" charset="0"/>
              </a:rPr>
              <a:t>Possible points include:</a:t>
            </a:r>
          </a:p>
          <a:p>
            <a:pPr marL="171450" indent="-171450">
              <a:buFont typeface="Arial"/>
              <a:buChar char="•"/>
            </a:pPr>
            <a:r>
              <a:rPr lang="en-US" b="0" u="none" baseline="0" dirty="0" smtClean="0">
                <a:latin typeface="Verdana" charset="0"/>
                <a:ea typeface="ＭＳ Ｐゴシック" charset="0"/>
                <a:sym typeface="Verdana" charset="0"/>
              </a:rPr>
              <a:t>Some problems get an exact answer, others will never be exact, but hope to be close.</a:t>
            </a:r>
          </a:p>
          <a:p>
            <a:pPr marL="171450" indent="-171450">
              <a:buFont typeface="Arial"/>
              <a:buChar char="•"/>
            </a:pPr>
            <a:r>
              <a:rPr lang="en-US" b="0" u="none" baseline="0" dirty="0" smtClean="0">
                <a:latin typeface="Verdana" charset="0"/>
                <a:ea typeface="ＭＳ Ｐゴシック" charset="0"/>
                <a:sym typeface="Verdana" charset="0"/>
              </a:rPr>
              <a:t>Sometimes there is not one right answer because of the assumptions made about the variables.</a:t>
            </a:r>
          </a:p>
          <a:p>
            <a:pPr marL="171450" indent="-171450">
              <a:buFont typeface="Arial"/>
              <a:buChar char="•"/>
            </a:pPr>
            <a:endParaRPr lang="en-US" b="0" u="none" baseline="0" dirty="0" smtClean="0">
              <a:latin typeface="Verdana" charset="0"/>
              <a:ea typeface="ＭＳ Ｐゴシック" charset="0"/>
              <a:sym typeface="Verdana" charset="0"/>
            </a:endParaRPr>
          </a:p>
          <a:p>
            <a:pPr marL="0" indent="0">
              <a:buFont typeface="Arial"/>
              <a:buNone/>
            </a:pPr>
            <a:r>
              <a:rPr lang="en-US" b="0" u="none" baseline="0" dirty="0" smtClean="0">
                <a:latin typeface="Verdana" charset="0"/>
                <a:ea typeface="ＭＳ Ｐゴシック" charset="0"/>
                <a:sym typeface="Verdana" charset="0"/>
              </a:rPr>
              <a:t>Discussion question:</a:t>
            </a:r>
          </a:p>
          <a:p>
            <a:pPr marL="0" indent="0">
              <a:buFont typeface="Arial"/>
              <a:buNone/>
            </a:pPr>
            <a:r>
              <a:rPr lang="en-US" b="0" u="none" baseline="0" dirty="0" smtClean="0">
                <a:latin typeface="Verdana" charset="0"/>
                <a:ea typeface="ＭＳ Ｐゴシック" charset="0"/>
                <a:sym typeface="Verdana" charset="0"/>
              </a:rPr>
              <a:t>To what degree does the task we are examining allow student to determine whether or not the model describes the system accurately?</a:t>
            </a:r>
          </a:p>
          <a:p>
            <a:pPr marL="0" indent="0">
              <a:buFont typeface="Arial"/>
              <a:buNone/>
            </a:pPr>
            <a:r>
              <a:rPr lang="en-US" b="0" u="none" baseline="0" dirty="0" smtClean="0">
                <a:latin typeface="Verdana" charset="0"/>
                <a:ea typeface="ＭＳ Ｐゴシック" charset="0"/>
                <a:sym typeface="Verdana" charset="0"/>
              </a:rPr>
              <a:t> </a:t>
            </a:r>
          </a:p>
          <a:p>
            <a:endParaRPr lang="en-US" b="1" u="sng" dirty="0">
              <a:latin typeface="Verdana" charset="0"/>
              <a:ea typeface="ＭＳ Ｐゴシック" charset="0"/>
              <a:sym typeface="Verdana"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D93AA8-228C-F745-8C04-AA2F6476FF1D}" type="slidenum">
              <a:rPr lang="en-US" sz="1200"/>
              <a:pPr/>
              <a:t>17</a:t>
            </a:fld>
            <a:endParaRPr lang="en-US" sz="1200"/>
          </a:p>
        </p:txBody>
      </p:sp>
      <p:sp>
        <p:nvSpPr>
          <p:cNvPr id="5018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b="0" dirty="0" smtClean="0">
                <a:latin typeface="Verdana" charset="0"/>
                <a:ea typeface="ＭＳ Ｐゴシック" charset="0"/>
                <a:sym typeface="Verdana" charset="0"/>
              </a:rPr>
              <a:t>The</a:t>
            </a:r>
            <a:r>
              <a:rPr lang="en-US" b="0" baseline="0" dirty="0" smtClean="0">
                <a:latin typeface="Verdana" charset="0"/>
                <a:ea typeface="ＭＳ Ｐゴシック" charset="0"/>
                <a:sym typeface="Verdana" charset="0"/>
              </a:rPr>
              <a:t> goal of this slide is to support the value of extensions and connections in the task?</a:t>
            </a:r>
          </a:p>
          <a:p>
            <a:pPr eaLnBrk="1" hangingPunct="1"/>
            <a:endParaRPr lang="en-US" b="1" dirty="0" smtClean="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p>
          <a:p>
            <a:pPr eaLnBrk="1" hangingPunct="1"/>
            <a:r>
              <a:rPr lang="en-US" b="0" u="none" dirty="0" smtClean="0">
                <a:latin typeface="Verdana" charset="0"/>
                <a:ea typeface="ＭＳ Ｐゴシック" charset="0"/>
                <a:sym typeface="Verdana" charset="0"/>
              </a:rPr>
              <a:t>What</a:t>
            </a:r>
            <a:r>
              <a:rPr lang="en-US" b="0" u="none" baseline="0" dirty="0" smtClean="0">
                <a:latin typeface="Verdana" charset="0"/>
                <a:ea typeface="ＭＳ Ｐゴシック" charset="0"/>
                <a:sym typeface="Verdana" charset="0"/>
              </a:rPr>
              <a:t> are some possible extension for the lesson we are examining?  What are the next topics after this lesson?  How would this lesson “fit” in the learning trajectory?</a:t>
            </a:r>
          </a:p>
          <a:p>
            <a:pPr eaLnBrk="1" hangingPunct="1"/>
            <a:endParaRPr lang="en-US" b="0" u="none" baseline="0" dirty="0" smtClean="0">
              <a:latin typeface="Verdana" charset="0"/>
              <a:ea typeface="ＭＳ Ｐゴシック" charset="0"/>
              <a:sym typeface="Verdana" charset="0"/>
            </a:endParaRPr>
          </a:p>
          <a:p>
            <a:pPr eaLnBrk="1" hangingPunct="1"/>
            <a:endParaRPr lang="en-US" b="1" u="sng" dirty="0" smtClean="0">
              <a:latin typeface="Verdana" charset="0"/>
              <a:ea typeface="ＭＳ Ｐゴシック" charset="0"/>
              <a:sym typeface="Verdana" charset="0"/>
            </a:endParaRP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7562FE-B8DB-544A-8E6F-468DA52CDF56}" type="slidenum">
              <a:rPr lang="en-US" sz="1200"/>
              <a:pPr/>
              <a:t>18</a:t>
            </a:fld>
            <a:endParaRPr lang="en-US" sz="1200"/>
          </a:p>
        </p:txBody>
      </p:sp>
      <p:sp>
        <p:nvSpPr>
          <p:cNvPr id="5222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E7358D-E31C-B543-ADD7-646C6437EC08}" type="slidenum">
              <a:rPr lang="en-US" sz="1200"/>
              <a:pPr/>
              <a:t>19</a:t>
            </a:fld>
            <a:endParaRPr lang="en-US" sz="1200"/>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confirm the relevance of a task. </a:t>
            </a:r>
          </a:p>
          <a:p>
            <a:pPr eaLnBrk="1" hangingPunct="1"/>
            <a:endParaRPr lang="en-US" b="1"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pPr eaLnBrk="1" hangingPunct="1">
              <a:buSzPct val="125000"/>
              <a:buFont typeface="Verdana" charset="0"/>
              <a:buNone/>
            </a:pPr>
            <a:r>
              <a:rPr lang="en-US" altLang="ja-JP" dirty="0" smtClean="0">
                <a:latin typeface="Verdana" charset="0"/>
                <a:ea typeface="ＭＳ Ｐゴシック" charset="0"/>
                <a:sym typeface="Verdana" charset="0"/>
              </a:rPr>
              <a:t>Giving </a:t>
            </a:r>
            <a:r>
              <a:rPr lang="en-US" altLang="ja-JP" dirty="0">
                <a:latin typeface="Verdana" charset="0"/>
                <a:ea typeface="ＭＳ Ｐゴシック" charset="0"/>
                <a:sym typeface="Verdana" charset="0"/>
              </a:rPr>
              <a:t>information to students who do not believe the information is important is a waste of time. The task must make the students feel as if the answer is relevant to them. The proper relevance of a task will vary by class and age</a:t>
            </a:r>
            <a:r>
              <a:rPr lang="en-US" altLang="ja-JP" dirty="0" smtClean="0">
                <a:latin typeface="Verdana" charset="0"/>
                <a:ea typeface="ＭＳ Ｐゴシック" charset="0"/>
                <a:sym typeface="Verdana" charset="0"/>
              </a:rPr>
              <a:t>.</a:t>
            </a:r>
          </a:p>
          <a:p>
            <a:pPr eaLnBrk="1" hangingPunct="1">
              <a:buSzPct val="125000"/>
              <a:buFont typeface="Verdana" charset="0"/>
              <a:buNone/>
            </a:pPr>
            <a:endParaRPr lang="en-US" dirty="0" smtClean="0">
              <a:latin typeface="Verdana" charset="0"/>
              <a:ea typeface="ＭＳ Ｐゴシック" charset="0"/>
              <a:sym typeface="Verdana" charset="0"/>
            </a:endParaRPr>
          </a:p>
          <a:p>
            <a:pPr eaLnBrk="1" hangingPunct="1">
              <a:buSzPct val="125000"/>
              <a:buFont typeface="Verdana" charset="0"/>
              <a:buNone/>
            </a:pPr>
            <a:r>
              <a:rPr lang="en-US" dirty="0" smtClean="0">
                <a:latin typeface="Verdana" charset="0"/>
                <a:ea typeface="ＭＳ Ｐゴシック" charset="0"/>
                <a:sym typeface="Verdana" charset="0"/>
              </a:rPr>
              <a:t>Is</a:t>
            </a:r>
            <a:r>
              <a:rPr lang="en-US" baseline="0" dirty="0" smtClean="0">
                <a:latin typeface="Verdana" charset="0"/>
                <a:ea typeface="ＭＳ Ｐゴシック" charset="0"/>
                <a:sym typeface="Verdana" charset="0"/>
              </a:rPr>
              <a:t> the mathematics in the task we are examining relevant and meaningful for students?</a:t>
            </a:r>
          </a:p>
          <a:p>
            <a:pPr eaLnBrk="1" hangingPunct="1">
              <a:buSzPct val="125000"/>
              <a:buFont typeface="Verdana" charset="0"/>
              <a:buNone/>
            </a:pPr>
            <a:endParaRPr lang="en-US" baseline="0" dirty="0" smtClean="0">
              <a:latin typeface="Verdana" charset="0"/>
              <a:ea typeface="ＭＳ Ｐゴシック" charset="0"/>
              <a:sym typeface="Verdana" charset="0"/>
            </a:endParaRPr>
          </a:p>
          <a:p>
            <a:pPr eaLnBrk="1" hangingPunct="1">
              <a:buSzPct val="125000"/>
              <a:buFont typeface="Verdana" charset="0"/>
              <a:buNone/>
            </a:pPr>
            <a:r>
              <a:rPr lang="en-US" baseline="0" dirty="0" smtClean="0">
                <a:latin typeface="Verdana" charset="0"/>
                <a:ea typeface="ＭＳ Ｐゴシック" charset="0"/>
                <a:sym typeface="Verdana" charset="0"/>
              </a:rPr>
              <a:t>Is the mathematics in the task “important”?  What does it mean for mathematical concept to be “important” to you?</a:t>
            </a:r>
            <a:endParaRPr lang="en-US" dirty="0">
              <a:ea typeface="ＭＳ Ｐゴシック" charset="0"/>
            </a:endParaRPr>
          </a:p>
        </p:txBody>
      </p:sp>
      <p:sp>
        <p:nvSpPr>
          <p:cNvPr id="5427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give the teachers an overall idea of how the </a:t>
            </a:r>
            <a:r>
              <a:rPr lang="en-US" dirty="0" smtClean="0">
                <a:latin typeface="Verdana" charset="0"/>
                <a:ea typeface="ＭＳ Ｐゴシック" charset="0"/>
                <a:sym typeface="Verdana" charset="0"/>
              </a:rPr>
              <a:t>tool</a:t>
            </a:r>
            <a:r>
              <a:rPr lang="en-US" baseline="0" dirty="0" smtClean="0">
                <a:latin typeface="Verdana" charset="0"/>
                <a:ea typeface="ＭＳ Ｐゴシック" charset="0"/>
                <a:sym typeface="Verdana" charset="0"/>
              </a:rPr>
              <a:t> </a:t>
            </a:r>
            <a:r>
              <a:rPr lang="en-US" dirty="0" smtClean="0">
                <a:latin typeface="Verdana" charset="0"/>
                <a:ea typeface="ＭＳ Ｐゴシック" charset="0"/>
                <a:sym typeface="Verdana" charset="0"/>
              </a:rPr>
              <a:t>works</a:t>
            </a:r>
            <a:r>
              <a:rPr lang="en-US" dirty="0">
                <a:latin typeface="Verdana" charset="0"/>
                <a:ea typeface="ＭＳ Ｐゴシック" charset="0"/>
                <a:sym typeface="Verdana" charset="0"/>
              </a:rPr>
              <a:t>.</a:t>
            </a:r>
          </a:p>
          <a:p>
            <a:pPr eaLnBrk="1" hangingPunct="1"/>
            <a:endParaRPr lang="en-US"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a:t>
            </a:r>
            <a:r>
              <a:rPr lang="en-US" b="1" u="sng" baseline="0" dirty="0" smtClean="0">
                <a:latin typeface="Verdana" charset="0"/>
                <a:ea typeface="ＭＳ Ｐゴシック" charset="0"/>
                <a:sym typeface="Verdana" charset="0"/>
              </a:rPr>
              <a:t> </a:t>
            </a:r>
            <a:r>
              <a:rPr lang="en-US" b="1" u="sng" dirty="0" smtClean="0">
                <a:latin typeface="Verdana" charset="0"/>
                <a:ea typeface="ＭＳ Ｐゴシック" charset="0"/>
                <a:sym typeface="Verdana" charset="0"/>
              </a:rPr>
              <a:t>Notes</a:t>
            </a:r>
            <a:endParaRPr lang="en-US" dirty="0">
              <a:latin typeface="Verdana" charset="0"/>
              <a:ea typeface="ＭＳ Ｐゴシック" charset="0"/>
              <a:sym typeface="Verdana" charset="0"/>
            </a:endParaRPr>
          </a:p>
          <a:p>
            <a:pPr eaLnBrk="1" hangingPunct="1">
              <a:buSzPct val="125000"/>
              <a:buFont typeface="Verdana" charset="0"/>
              <a:buChar char="•"/>
            </a:pPr>
            <a:r>
              <a:rPr lang="en-US" b="1" dirty="0">
                <a:latin typeface="Verdana" charset="0"/>
                <a:ea typeface="ＭＳ Ｐゴシック" charset="0"/>
                <a:sym typeface="Verdana" charset="0"/>
              </a:rPr>
              <a:t>Pass out the </a:t>
            </a:r>
            <a:r>
              <a:rPr lang="ja-JP" altLang="en-US" b="1" dirty="0">
                <a:latin typeface="Verdana" charset="0"/>
                <a:ea typeface="ＭＳ Ｐゴシック" charset="0"/>
                <a:sym typeface="Verdana" charset="0"/>
              </a:rPr>
              <a:t>“</a:t>
            </a:r>
            <a:r>
              <a:rPr lang="en-US" altLang="ja-JP" b="1" dirty="0">
                <a:latin typeface="Verdana" charset="0"/>
                <a:ea typeface="ＭＳ Ｐゴシック" charset="0"/>
                <a:sym typeface="Verdana" charset="0"/>
              </a:rPr>
              <a:t>Analysis </a:t>
            </a:r>
            <a:r>
              <a:rPr lang="en-US" altLang="ja-JP" b="1" dirty="0" smtClean="0">
                <a:latin typeface="Verdana" charset="0"/>
                <a:ea typeface="ＭＳ Ｐゴシック" charset="0"/>
                <a:sym typeface="Verdana" charset="0"/>
              </a:rPr>
              <a:t>Tool</a:t>
            </a:r>
            <a:r>
              <a:rPr lang="ja-JP" altLang="en-US" b="1" dirty="0" smtClean="0">
                <a:latin typeface="Verdana" charset="0"/>
                <a:ea typeface="ＭＳ Ｐゴシック" charset="0"/>
                <a:sym typeface="Verdana" charset="0"/>
              </a:rPr>
              <a:t>”</a:t>
            </a:r>
            <a:r>
              <a:rPr lang="en-US" altLang="ja-JP" b="1" dirty="0">
                <a:latin typeface="Verdana" charset="0"/>
                <a:ea typeface="ＭＳ Ｐゴシック" charset="0"/>
                <a:sym typeface="Verdana" charset="0"/>
              </a:rPr>
              <a:t>. </a:t>
            </a:r>
            <a:r>
              <a:rPr lang="en-US" altLang="ja-JP" dirty="0">
                <a:latin typeface="Verdana" charset="0"/>
                <a:ea typeface="ＭＳ Ｐゴシック" charset="0"/>
                <a:sym typeface="Verdana" charset="0"/>
              </a:rPr>
              <a:t>Introduce it by saying something like, </a:t>
            </a:r>
            <a:r>
              <a:rPr lang="ja-JP" altLang="en-US" dirty="0" smtClean="0">
                <a:latin typeface="Verdana" charset="0"/>
                <a:ea typeface="ＭＳ Ｐゴシック" charset="0"/>
                <a:sym typeface="Verdana" charset="0"/>
              </a:rPr>
              <a:t>“</a:t>
            </a:r>
            <a:r>
              <a:rPr lang="en-US" altLang="ja-JP" dirty="0" smtClean="0">
                <a:latin typeface="Verdana" charset="0"/>
                <a:ea typeface="ＭＳ Ｐゴシック" charset="0"/>
                <a:sym typeface="Verdana" charset="0"/>
              </a:rPr>
              <a:t>This tool is a list of characteristics</a:t>
            </a:r>
            <a:r>
              <a:rPr lang="en-US" altLang="ja-JP" baseline="0" dirty="0" smtClean="0">
                <a:latin typeface="Verdana" charset="0"/>
                <a:ea typeface="ＭＳ Ｐゴシック" charset="0"/>
                <a:sym typeface="Verdana" charset="0"/>
              </a:rPr>
              <a:t> that</a:t>
            </a:r>
            <a:r>
              <a:rPr lang="en-US" altLang="ja-JP" dirty="0" smtClean="0">
                <a:latin typeface="Verdana" charset="0"/>
                <a:ea typeface="ＭＳ Ｐゴシック" charset="0"/>
                <a:sym typeface="Verdana" charset="0"/>
              </a:rPr>
              <a:t> </a:t>
            </a:r>
            <a:r>
              <a:rPr lang="en-US" altLang="ja-JP" dirty="0">
                <a:latin typeface="Verdana" charset="0"/>
                <a:ea typeface="ＭＳ Ｐゴシック" charset="0"/>
                <a:sym typeface="Verdana" charset="0"/>
              </a:rPr>
              <a:t>high quality Three Act </a:t>
            </a:r>
            <a:r>
              <a:rPr lang="en-US" altLang="ja-JP" dirty="0" smtClean="0">
                <a:latin typeface="Verdana" charset="0"/>
                <a:ea typeface="ＭＳ Ｐゴシック" charset="0"/>
                <a:sym typeface="Verdana" charset="0"/>
              </a:rPr>
              <a:t>Tasks might have. </a:t>
            </a:r>
            <a:r>
              <a:rPr lang="en-US" altLang="ja-JP" dirty="0">
                <a:latin typeface="Verdana" charset="0"/>
                <a:ea typeface="ＭＳ Ｐゴシック" charset="0"/>
                <a:sym typeface="Verdana" charset="0"/>
              </a:rPr>
              <a:t>Today, we are going to discuss how </a:t>
            </a:r>
            <a:r>
              <a:rPr lang="en-US" altLang="ja-JP" dirty="0" smtClean="0">
                <a:latin typeface="Verdana" charset="0"/>
                <a:ea typeface="ＭＳ Ｐゴシック" charset="0"/>
                <a:sym typeface="Verdana" charset="0"/>
              </a:rPr>
              <a:t>this </a:t>
            </a:r>
            <a:r>
              <a:rPr lang="en-US" altLang="ja-JP" dirty="0">
                <a:latin typeface="Verdana" charset="0"/>
                <a:ea typeface="ＭＳ Ｐゴシック" charset="0"/>
                <a:sym typeface="Verdana" charset="0"/>
              </a:rPr>
              <a:t>tool </a:t>
            </a:r>
            <a:r>
              <a:rPr lang="en-US" altLang="ja-JP" dirty="0" smtClean="0">
                <a:latin typeface="Verdana" charset="0"/>
                <a:ea typeface="ＭＳ Ｐゴシック" charset="0"/>
                <a:sym typeface="Verdana" charset="0"/>
              </a:rPr>
              <a:t>might be used to review and select tasks to</a:t>
            </a:r>
            <a:r>
              <a:rPr lang="en-US" altLang="ja-JP" baseline="0" dirty="0" smtClean="0">
                <a:latin typeface="Verdana" charset="0"/>
                <a:ea typeface="ＭＳ Ｐゴシック" charset="0"/>
                <a:sym typeface="Verdana" charset="0"/>
              </a:rPr>
              <a:t> use in your</a:t>
            </a:r>
            <a:r>
              <a:rPr lang="en-US" altLang="ja-JP" dirty="0" smtClean="0">
                <a:latin typeface="Verdana" charset="0"/>
                <a:ea typeface="ＭＳ Ｐゴシック" charset="0"/>
                <a:sym typeface="Verdana" charset="0"/>
              </a:rPr>
              <a:t> classrooms.</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 Our goal here is to inform the teachers of the tool and encourage Three Act Tasks in the classroom. </a:t>
            </a:r>
          </a:p>
          <a:p>
            <a:pPr eaLnBrk="1" hangingPunct="1">
              <a:buSzPct val="125000"/>
              <a:buFont typeface="Verdana" charset="0"/>
              <a:buChar char="•"/>
            </a:pPr>
            <a:r>
              <a:rPr lang="en-US" b="1" dirty="0">
                <a:latin typeface="Verdana" charset="0"/>
                <a:ea typeface="ＭＳ Ｐゴシック" charset="0"/>
                <a:sym typeface="Verdana" charset="0"/>
              </a:rPr>
              <a:t>Explain the steps of a Three Act Task. </a:t>
            </a:r>
            <a:r>
              <a:rPr lang="en-US" dirty="0">
                <a:latin typeface="Verdana" charset="0"/>
                <a:ea typeface="ＭＳ Ｐゴシック" charset="0"/>
                <a:sym typeface="Verdana" charset="0"/>
              </a:rPr>
              <a:t>Make sure the teachers understand that a Three Act Task consist of three parts, Act I, II, and III.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We will be looking at qualities of each individual Act and also </a:t>
            </a:r>
            <a:r>
              <a:rPr lang="en-US" altLang="ja-JP" dirty="0" smtClean="0">
                <a:latin typeface="Verdana" charset="0"/>
                <a:ea typeface="ＭＳ Ｐゴシック" charset="0"/>
                <a:sym typeface="Verdana" charset="0"/>
              </a:rPr>
              <a:t>general characteristics.</a:t>
            </a:r>
            <a:r>
              <a:rPr lang="ja-JP" altLang="en-US" dirty="0" smtClean="0">
                <a:latin typeface="Verdana" charset="0"/>
                <a:ea typeface="ＭＳ Ｐゴシック" charset="0"/>
                <a:sym typeface="Verdana" charset="0"/>
              </a:rPr>
              <a:t>”</a:t>
            </a:r>
            <a:r>
              <a:rPr lang="en-US" altLang="ja-JP" dirty="0" smtClean="0">
                <a:latin typeface="Verdana" charset="0"/>
                <a:ea typeface="ＭＳ Ｐゴシック" charset="0"/>
                <a:sym typeface="Verdana" charset="0"/>
              </a:rPr>
              <a:t>  If</a:t>
            </a:r>
            <a:r>
              <a:rPr lang="en-US" altLang="ja-JP" baseline="0" dirty="0" smtClean="0">
                <a:latin typeface="Verdana" charset="0"/>
                <a:ea typeface="ＭＳ Ｐゴシック" charset="0"/>
                <a:sym typeface="Verdana" charset="0"/>
              </a:rPr>
              <a:t> the teachers are unfamiliar with using Three Act Tasks in their instruction you may want to use the next slide to provide a brief introduction to this instructional strategy. </a:t>
            </a:r>
            <a:endParaRPr lang="en-US" altLang="ja-JP" dirty="0">
              <a:latin typeface="Verdana" charset="0"/>
              <a:ea typeface="ＭＳ Ｐゴシック" charset="0"/>
              <a:sym typeface="Verdana" charset="0"/>
            </a:endParaRPr>
          </a:p>
          <a:p>
            <a:pPr eaLnBrk="1" hangingPunct="1">
              <a:buSzPct val="125000"/>
              <a:buFont typeface="Verdana" charset="0"/>
              <a:buChar char="•"/>
            </a:pPr>
            <a:r>
              <a:rPr lang="en-US" b="1" dirty="0">
                <a:latin typeface="Verdana" charset="0"/>
                <a:ea typeface="ＭＳ Ｐゴシック" charset="0"/>
                <a:sym typeface="Verdana" charset="0"/>
              </a:rPr>
              <a:t>Explain how to use the Analysis Tool. </a:t>
            </a:r>
            <a:r>
              <a:rPr lang="en-US" dirty="0">
                <a:latin typeface="Verdana" charset="0"/>
                <a:ea typeface="ＭＳ Ｐゴシック" charset="0"/>
                <a:sym typeface="Verdana" charset="0"/>
              </a:rPr>
              <a:t>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When using the tool, you will need to watch Act I and </a:t>
            </a:r>
            <a:r>
              <a:rPr lang="en-US" altLang="ja-JP" dirty="0" smtClean="0">
                <a:latin typeface="Verdana" charset="0"/>
                <a:ea typeface="ＭＳ Ｐゴシック" charset="0"/>
                <a:sym typeface="Verdana" charset="0"/>
              </a:rPr>
              <a:t>then consider the characteristics for</a:t>
            </a:r>
            <a:r>
              <a:rPr lang="en-US" altLang="ja-JP" baseline="0" dirty="0" smtClean="0">
                <a:latin typeface="Verdana" charset="0"/>
                <a:ea typeface="ＭＳ Ｐゴシック" charset="0"/>
                <a:sym typeface="Verdana" charset="0"/>
              </a:rPr>
              <a:t> </a:t>
            </a:r>
            <a:r>
              <a:rPr lang="en-US" altLang="ja-JP" dirty="0" smtClean="0">
                <a:latin typeface="Verdana" charset="0"/>
                <a:ea typeface="ＭＳ Ｐゴシック" charset="0"/>
                <a:sym typeface="Verdana" charset="0"/>
              </a:rPr>
              <a:t> </a:t>
            </a:r>
            <a:r>
              <a:rPr lang="en-US" altLang="ja-JP" dirty="0">
                <a:latin typeface="Verdana" charset="0"/>
                <a:ea typeface="ＭＳ Ｐゴシック" charset="0"/>
                <a:sym typeface="Verdana" charset="0"/>
              </a:rPr>
              <a:t>Act I. </a:t>
            </a:r>
            <a:r>
              <a:rPr lang="en-US" altLang="ja-JP" dirty="0" smtClean="0">
                <a:latin typeface="Verdana" charset="0"/>
                <a:ea typeface="ＭＳ Ｐゴシック" charset="0"/>
                <a:sym typeface="Verdana" charset="0"/>
              </a:rPr>
              <a:t>Similarly</a:t>
            </a:r>
            <a:r>
              <a:rPr lang="en-US" altLang="ja-JP" baseline="0" dirty="0" smtClean="0">
                <a:latin typeface="Verdana" charset="0"/>
                <a:ea typeface="ＭＳ Ｐゴシック" charset="0"/>
                <a:sym typeface="Verdana" charset="0"/>
              </a:rPr>
              <a:t> watch and consider the characteristics for </a:t>
            </a:r>
            <a:r>
              <a:rPr lang="en-US" altLang="ja-JP" dirty="0" smtClean="0">
                <a:latin typeface="Verdana" charset="0"/>
                <a:ea typeface="ＭＳ Ｐゴシック" charset="0"/>
                <a:sym typeface="Verdana" charset="0"/>
              </a:rPr>
              <a:t>Act </a:t>
            </a:r>
            <a:r>
              <a:rPr lang="en-US" altLang="ja-JP" dirty="0">
                <a:latin typeface="Verdana" charset="0"/>
                <a:ea typeface="ＭＳ Ｐゴシック" charset="0"/>
                <a:sym typeface="Verdana" charset="0"/>
              </a:rPr>
              <a:t>II and Act III. </a:t>
            </a:r>
            <a:r>
              <a:rPr lang="en-US" altLang="ja-JP" dirty="0" smtClean="0">
                <a:latin typeface="Verdana" charset="0"/>
                <a:ea typeface="ＭＳ Ｐゴシック" charset="0"/>
                <a:sym typeface="Verdana" charset="0"/>
              </a:rPr>
              <a:t>After viewing all</a:t>
            </a:r>
            <a:r>
              <a:rPr lang="en-US" altLang="ja-JP" baseline="0" dirty="0" smtClean="0">
                <a:latin typeface="Verdana" charset="0"/>
                <a:ea typeface="ＭＳ Ｐゴシック" charset="0"/>
                <a:sym typeface="Verdana" charset="0"/>
              </a:rPr>
              <a:t> three acts of </a:t>
            </a:r>
            <a:r>
              <a:rPr lang="en-US" altLang="ja-JP" dirty="0" smtClean="0">
                <a:latin typeface="Verdana" charset="0"/>
                <a:ea typeface="ＭＳ Ｐゴシック" charset="0"/>
                <a:sym typeface="Verdana" charset="0"/>
              </a:rPr>
              <a:t>the </a:t>
            </a:r>
            <a:r>
              <a:rPr lang="en-US" altLang="ja-JP" dirty="0">
                <a:latin typeface="Verdana" charset="0"/>
                <a:ea typeface="ＭＳ Ｐゴシック" charset="0"/>
                <a:sym typeface="Verdana" charset="0"/>
              </a:rPr>
              <a:t>task, </a:t>
            </a:r>
            <a:r>
              <a:rPr lang="en-US" altLang="ja-JP" dirty="0" smtClean="0">
                <a:latin typeface="Verdana" charset="0"/>
                <a:ea typeface="ＭＳ Ｐゴシック" charset="0"/>
                <a:sym typeface="Verdana" charset="0"/>
              </a:rPr>
              <a:t>consider</a:t>
            </a:r>
            <a:r>
              <a:rPr lang="en-US" altLang="ja-JP" baseline="0" dirty="0" smtClean="0">
                <a:latin typeface="Verdana" charset="0"/>
                <a:ea typeface="ＭＳ Ｐゴシック" charset="0"/>
                <a:sym typeface="Verdana" charset="0"/>
              </a:rPr>
              <a:t> </a:t>
            </a:r>
            <a:r>
              <a:rPr lang="en-US" altLang="ja-JP" dirty="0" smtClean="0">
                <a:latin typeface="Verdana" charset="0"/>
                <a:ea typeface="ＭＳ Ｐゴシック" charset="0"/>
                <a:sym typeface="Verdana" charset="0"/>
              </a:rPr>
              <a:t>the characteristics for a Three Act Task in general.</a:t>
            </a:r>
            <a:r>
              <a:rPr lang="ja-JP" altLang="en-US" dirty="0">
                <a:latin typeface="Verdana" charset="0"/>
                <a:ea typeface="ＭＳ Ｐゴシック" charset="0"/>
                <a:sym typeface="Verdana" charset="0"/>
              </a:rPr>
              <a:t>”</a:t>
            </a:r>
            <a:endParaRPr lang="en-US" b="1" dirty="0">
              <a:ea typeface="ＭＳ Ｐゴシック" charset="0"/>
            </a:endParaRPr>
          </a:p>
        </p:txBody>
      </p:sp>
      <p:sp>
        <p:nvSpPr>
          <p:cNvPr id="19459"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
        <p:nvSpPr>
          <p:cNvPr id="1946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5A6030-F3FE-6042-BC12-76C52AB2F211}" type="slidenum">
              <a:rPr lang="en-US" sz="12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E88000-2F19-2D40-A3C3-454985393259}" type="slidenum">
              <a:rPr lang="en-US" sz="1200"/>
              <a:pPr/>
              <a:t>20</a:t>
            </a:fld>
            <a:endParaRPr lang="en-US" sz="1200"/>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confirm the need for teachers to see improvement in student understanding. </a:t>
            </a:r>
          </a:p>
          <a:p>
            <a:pPr eaLnBrk="1" hangingPunct="1"/>
            <a:endParaRPr lang="en-US" b="1"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pPr eaLnBrk="1" hangingPunct="1">
              <a:buSzPct val="125000"/>
              <a:buFont typeface="Verdana" charset="0"/>
              <a:buChar char="•"/>
            </a:pPr>
            <a:r>
              <a:rPr lang="en-US" b="1" dirty="0">
                <a:latin typeface="Verdana" charset="0"/>
                <a:ea typeface="ＭＳ Ｐゴシック" charset="0"/>
                <a:sym typeface="Verdana" charset="0"/>
              </a:rPr>
              <a:t>Ask teachers to use the task as a tool.</a:t>
            </a:r>
            <a:r>
              <a:rPr lang="en-US" dirty="0">
                <a:latin typeface="Verdana" charset="0"/>
                <a:ea typeface="ＭＳ Ｐゴシック" charset="0"/>
                <a:sym typeface="Verdana" charset="0"/>
              </a:rPr>
              <a:t>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A high quality three act task is a tool that connects the math to a real world topic. This should lead students to acknowledging the connections and consequently grasping important concepts.</a:t>
            </a:r>
            <a:r>
              <a:rPr lang="ja-JP" altLang="en-US" dirty="0" smtClean="0">
                <a:latin typeface="Verdana" charset="0"/>
                <a:ea typeface="ＭＳ Ｐゴシック" charset="0"/>
                <a:sym typeface="Verdana" charset="0"/>
              </a:rPr>
              <a:t>”</a:t>
            </a:r>
            <a:endParaRPr lang="en-US" altLang="ja-JP" dirty="0" smtClean="0">
              <a:latin typeface="Verdana" charset="0"/>
              <a:ea typeface="ＭＳ Ｐゴシック" charset="0"/>
              <a:sym typeface="Verdana" charset="0"/>
            </a:endParaRPr>
          </a:p>
          <a:p>
            <a:pPr eaLnBrk="1" hangingPunct="1">
              <a:buSzPct val="125000"/>
              <a:buFont typeface="Verdana" charset="0"/>
              <a:buChar char="•"/>
            </a:pPr>
            <a:endParaRPr lang="en-US" dirty="0" smtClean="0">
              <a:latin typeface="Verdana" charset="0"/>
              <a:ea typeface="ＭＳ Ｐゴシック" charset="0"/>
              <a:sym typeface="Verdana" charset="0"/>
            </a:endParaRPr>
          </a:p>
          <a:p>
            <a:pPr eaLnBrk="1" hangingPunct="1">
              <a:buSzPct val="125000"/>
              <a:buFont typeface="Verdana" charset="0"/>
              <a:buChar char="•"/>
            </a:pPr>
            <a:r>
              <a:rPr lang="en-US" dirty="0" smtClean="0">
                <a:latin typeface="Verdana" charset="0"/>
                <a:ea typeface="ＭＳ Ｐゴシック" charset="0"/>
                <a:sym typeface="Verdana" charset="0"/>
              </a:rPr>
              <a:t>One way to determine what students have learned from the task is to ask them to</a:t>
            </a:r>
            <a:r>
              <a:rPr lang="en-US" baseline="0" dirty="0" smtClean="0">
                <a:latin typeface="Verdana" charset="0"/>
                <a:ea typeface="ＭＳ Ｐゴシック" charset="0"/>
                <a:sym typeface="Verdana" charset="0"/>
              </a:rPr>
              <a:t> name the task in such a way that the mathematical concept is evident. How might your students name this task to convey the “important” mathematics they used in </a:t>
            </a:r>
            <a:r>
              <a:rPr lang="en-US" baseline="0" smtClean="0">
                <a:latin typeface="Verdana" charset="0"/>
                <a:ea typeface="ＭＳ Ｐゴシック" charset="0"/>
                <a:sym typeface="Verdana" charset="0"/>
              </a:rPr>
              <a:t>the task?</a:t>
            </a:r>
            <a:endParaRPr lang="en-US" dirty="0">
              <a:ea typeface="ＭＳ Ｐゴシック" charset="0"/>
            </a:endParaRPr>
          </a:p>
        </p:txBody>
      </p:sp>
      <p:sp>
        <p:nvSpPr>
          <p:cNvPr id="5632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99F45A-0407-584B-ACC0-B26C17BB4337}" type="slidenum">
              <a:rPr lang="en-US" sz="1200"/>
              <a:pPr/>
              <a:t>21</a:t>
            </a:fld>
            <a:endParaRPr lang="en-US" sz="1200"/>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explain the task as a story. </a:t>
            </a:r>
          </a:p>
          <a:p>
            <a:pPr eaLnBrk="1" hangingPunct="1"/>
            <a:endParaRPr lang="en-US" b="1"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pPr eaLnBrk="1" hangingPunct="1">
              <a:buSzPct val="125000"/>
              <a:buFont typeface="Verdana" charset="0"/>
              <a:buChar char="•"/>
            </a:pPr>
            <a:r>
              <a:rPr lang="en-US" b="1" dirty="0">
                <a:latin typeface="Verdana" charset="0"/>
                <a:ea typeface="ＭＳ Ｐゴシック" charset="0"/>
                <a:sym typeface="Verdana" charset="0"/>
              </a:rPr>
              <a:t>Ask teachers to view each act as a part of a story.</a:t>
            </a:r>
            <a:r>
              <a:rPr lang="en-US" dirty="0">
                <a:latin typeface="Verdana" charset="0"/>
                <a:ea typeface="ＭＳ Ｐゴシック" charset="0"/>
                <a:sym typeface="Verdana" charset="0"/>
              </a:rPr>
              <a:t>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 The entire task should tell a story. Act I of the task should be an intriguing introduction followed by Act II, the information, and Act III is the finale.</a:t>
            </a:r>
            <a:r>
              <a:rPr lang="ja-JP" altLang="en-US" dirty="0">
                <a:latin typeface="Verdana" charset="0"/>
                <a:ea typeface="ＭＳ Ｐゴシック" charset="0"/>
                <a:sym typeface="Verdana" charset="0"/>
              </a:rPr>
              <a:t>”</a:t>
            </a:r>
            <a:endParaRPr lang="en-US" altLang="ja-JP" dirty="0">
              <a:latin typeface="Verdana" charset="0"/>
              <a:ea typeface="ＭＳ Ｐゴシック" charset="0"/>
              <a:sym typeface="Verdana" charset="0"/>
            </a:endParaRPr>
          </a:p>
          <a:p>
            <a:pPr eaLnBrk="1" hangingPunct="1">
              <a:buSzPct val="125000"/>
              <a:buFont typeface="Verdana" charset="0"/>
              <a:buChar char="•"/>
            </a:pPr>
            <a:r>
              <a:rPr lang="en-US" b="1" dirty="0">
                <a:latin typeface="Verdana" charset="0"/>
                <a:ea typeface="ＭＳ Ｐゴシック" charset="0"/>
                <a:sym typeface="Verdana" charset="0"/>
              </a:rPr>
              <a:t>Ask teachers to identify the steps of the story in the example task.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What is the engaging introduction, information, and conclusion of </a:t>
            </a:r>
            <a:r>
              <a:rPr lang="en-US" altLang="ja-JP" dirty="0" smtClean="0">
                <a:latin typeface="Verdana" charset="0"/>
                <a:ea typeface="ＭＳ Ｐゴシック" charset="0"/>
                <a:sym typeface="Verdana" charset="0"/>
              </a:rPr>
              <a:t>this</a:t>
            </a:r>
            <a:r>
              <a:rPr lang="en-US" altLang="ja-JP" baseline="0" dirty="0" smtClean="0">
                <a:latin typeface="Verdana" charset="0"/>
                <a:ea typeface="ＭＳ Ｐゴシック" charset="0"/>
                <a:sym typeface="Verdana" charset="0"/>
              </a:rPr>
              <a:t> task</a:t>
            </a:r>
            <a:r>
              <a:rPr lang="en-US" altLang="ja-JP" dirty="0" smtClean="0">
                <a:latin typeface="Verdana" charset="0"/>
                <a:ea typeface="ＭＳ Ｐゴシック" charset="0"/>
                <a:sym typeface="Verdana" charset="0"/>
              </a:rPr>
              <a:t>?</a:t>
            </a:r>
            <a:r>
              <a:rPr lang="ja-JP" altLang="en-US" dirty="0">
                <a:latin typeface="Verdana" charset="0"/>
                <a:ea typeface="ＭＳ Ｐゴシック" charset="0"/>
                <a:sym typeface="Verdana" charset="0"/>
              </a:rPr>
              <a:t>”</a:t>
            </a:r>
            <a:endParaRPr lang="en-US" altLang="ja-JP" dirty="0">
              <a:latin typeface="Verdana" charset="0"/>
              <a:ea typeface="ＭＳ Ｐゴシック" charset="0"/>
              <a:sym typeface="Verdana" charset="0"/>
            </a:endParaRPr>
          </a:p>
          <a:p>
            <a:pPr eaLnBrk="1" hangingPunct="1"/>
            <a:endParaRPr lang="en-US" dirty="0">
              <a:ea typeface="ＭＳ Ｐゴシック" charset="0"/>
            </a:endParaRPr>
          </a:p>
        </p:txBody>
      </p:sp>
      <p:sp>
        <p:nvSpPr>
          <p:cNvPr id="5837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4F46FA-44B2-7947-8D7C-3FB1D0A600B2}" type="slidenum">
              <a:rPr lang="en-US" sz="1200"/>
              <a:pPr/>
              <a:t>22</a:t>
            </a:fld>
            <a:endParaRPr lang="en-US" sz="1200"/>
          </a:p>
        </p:txBody>
      </p:sp>
      <p:sp>
        <p:nvSpPr>
          <p:cNvPr id="60418"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introduce Dan Meyer</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s five essential elements of a proper mathematical model. </a:t>
            </a:r>
          </a:p>
          <a:p>
            <a:pPr eaLnBrk="1" hangingPunct="1"/>
            <a:endParaRPr lang="en-US" b="1"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pPr eaLnBrk="1" hangingPunct="1">
              <a:buSzPct val="125000"/>
              <a:buFont typeface="Verdana" charset="0"/>
              <a:buChar char="•"/>
            </a:pPr>
            <a:r>
              <a:rPr lang="en-US" b="1" dirty="0">
                <a:latin typeface="Verdana" charset="0"/>
                <a:ea typeface="ＭＳ Ｐゴシック" charset="0"/>
                <a:sym typeface="Verdana" charset="0"/>
              </a:rPr>
              <a:t>Ask teachers to consider all five steps.</a:t>
            </a:r>
            <a:r>
              <a:rPr lang="en-US" dirty="0">
                <a:latin typeface="Verdana" charset="0"/>
                <a:ea typeface="ＭＳ Ｐゴシック" charset="0"/>
                <a:sym typeface="Verdana" charset="0"/>
              </a:rPr>
              <a:t>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A proper mathematical model should consist of a video, picture and/or music. It will promote students</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 instinct to solve it and allow room for several questions. In addition, a proper model will let the students discover and do more work while the teacher guides the instruction.</a:t>
            </a:r>
            <a:r>
              <a:rPr lang="ja-JP" altLang="en-US" dirty="0">
                <a:latin typeface="Verdana" charset="0"/>
                <a:ea typeface="ＭＳ Ｐゴシック" charset="0"/>
                <a:sym typeface="Verdana" charset="0"/>
              </a:rPr>
              <a:t>”</a:t>
            </a:r>
            <a:endParaRPr lang="en-US" dirty="0">
              <a:latin typeface="Verdana" charset="0"/>
              <a:ea typeface="ＭＳ Ｐゴシック" charset="0"/>
              <a:sym typeface="Verdana" charset="0"/>
            </a:endParaRPr>
          </a:p>
        </p:txBody>
      </p:sp>
      <p:sp>
        <p:nvSpPr>
          <p:cNvPr id="6042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a:t>
            </a:r>
            <a:r>
              <a:rPr lang="en-US" b="1" dirty="0" smtClean="0">
                <a:latin typeface="Verdana" charset="0"/>
                <a:ea typeface="ＭＳ Ｐゴシック" charset="0"/>
                <a:sym typeface="Verdana" charset="0"/>
              </a:rPr>
              <a:t>:</a:t>
            </a:r>
            <a:r>
              <a:rPr lang="en-US" b="1" baseline="0" dirty="0" smtClean="0">
                <a:latin typeface="Verdana" charset="0"/>
                <a:ea typeface="ＭＳ Ｐゴシック" charset="0"/>
                <a:sym typeface="Verdana" charset="0"/>
              </a:rPr>
              <a:t> </a:t>
            </a:r>
            <a:r>
              <a:rPr lang="en-US" b="0" baseline="0" dirty="0" smtClean="0">
                <a:latin typeface="Verdana" charset="0"/>
                <a:ea typeface="ＭＳ Ｐゴシック" charset="0"/>
                <a:sym typeface="Verdana" charset="0"/>
              </a:rPr>
              <a:t>Connect DOK criteria to the task.</a:t>
            </a:r>
          </a:p>
          <a:p>
            <a:pPr eaLnBrk="1" hangingPunct="1"/>
            <a:endParaRPr lang="en-US" b="0" baseline="0" dirty="0" smtClean="0">
              <a:latin typeface="Verdana" charset="0"/>
              <a:ea typeface="ＭＳ Ｐゴシック" charset="0"/>
              <a:sym typeface="Verdana" charset="0"/>
            </a:endParaRPr>
          </a:p>
          <a:p>
            <a:pPr eaLnBrk="1" hangingPunct="1"/>
            <a:r>
              <a:rPr lang="en-US" b="1" u="sng" baseline="0" dirty="0" smtClean="0">
                <a:latin typeface="Verdana" charset="0"/>
                <a:ea typeface="ＭＳ Ｐゴシック" charset="0"/>
                <a:sym typeface="Verdana" charset="0"/>
              </a:rPr>
              <a:t>Facilitator Notes</a:t>
            </a:r>
          </a:p>
          <a:p>
            <a:pPr eaLnBrk="1" hangingPunct="1"/>
            <a:endParaRPr lang="en-US" b="1" u="sng" baseline="0" dirty="0" smtClean="0">
              <a:latin typeface="Verdana" charset="0"/>
              <a:ea typeface="ＭＳ Ｐゴシック" charset="0"/>
              <a:sym typeface="Verdana" charset="0"/>
            </a:endParaRPr>
          </a:p>
          <a:p>
            <a:pPr eaLnBrk="1" hangingPunct="1"/>
            <a:r>
              <a:rPr lang="en-US" b="0" u="none" baseline="0" dirty="0" smtClean="0">
                <a:latin typeface="Verdana" charset="0"/>
                <a:ea typeface="ＭＳ Ｐゴシック" charset="0"/>
                <a:sym typeface="Verdana" charset="0"/>
              </a:rPr>
              <a:t>Does this task reach a level 4 on DOK criteria?</a:t>
            </a:r>
          </a:p>
          <a:p>
            <a:pPr eaLnBrk="1" hangingPunct="1"/>
            <a:endParaRPr lang="en-US" b="0" baseline="0" dirty="0" smtClean="0">
              <a:latin typeface="Verdana" charset="0"/>
              <a:ea typeface="ＭＳ Ｐゴシック" charset="0"/>
              <a:sym typeface="Verdana" charset="0"/>
            </a:endParaRPr>
          </a:p>
          <a:p>
            <a:pPr eaLnBrk="1" hangingPunct="1"/>
            <a:endParaRPr lang="en-US" dirty="0">
              <a:ea typeface="ＭＳ Ｐゴシック"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C891A4-282D-8147-9590-9ED3D9965A1E}" type="slidenum">
              <a:rPr lang="en-US" sz="1200"/>
              <a:pPr/>
              <a:t>23</a:t>
            </a:fld>
            <a:endParaRPr lang="en-US" sz="1200"/>
          </a:p>
        </p:txBody>
      </p:sp>
      <p:sp>
        <p:nvSpPr>
          <p:cNvPr id="6246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insist on the significance of exploration.</a:t>
            </a:r>
          </a:p>
          <a:p>
            <a:pPr eaLnBrk="1" hangingPunct="1"/>
            <a:endParaRPr lang="en-US" b="1"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pPr eaLnBrk="1" hangingPunct="1">
              <a:buSzPct val="125000"/>
              <a:buFont typeface="Verdana" charset="0"/>
              <a:buChar char="•"/>
            </a:pPr>
            <a:r>
              <a:rPr lang="en-US" b="1" dirty="0">
                <a:latin typeface="Verdana" charset="0"/>
                <a:ea typeface="ＭＳ Ｐゴシック" charset="0"/>
                <a:sym typeface="Verdana" charset="0"/>
              </a:rPr>
              <a:t>Ask teachers to implement exploration.</a:t>
            </a:r>
            <a:r>
              <a:rPr lang="en-US" dirty="0">
                <a:latin typeface="Verdana" charset="0"/>
                <a:ea typeface="ＭＳ Ｐゴシック" charset="0"/>
                <a:sym typeface="Verdana" charset="0"/>
              </a:rPr>
              <a:t>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Does </a:t>
            </a:r>
            <a:r>
              <a:rPr lang="en-US" altLang="ja-JP" dirty="0" smtClean="0">
                <a:latin typeface="Verdana" charset="0"/>
                <a:ea typeface="ＭＳ Ｐゴシック" charset="0"/>
                <a:sym typeface="Verdana" charset="0"/>
              </a:rPr>
              <a:t>this task </a:t>
            </a:r>
            <a:r>
              <a:rPr lang="en-US" altLang="ja-JP" dirty="0">
                <a:latin typeface="Verdana" charset="0"/>
                <a:ea typeface="ＭＳ Ｐゴシック" charset="0"/>
                <a:sym typeface="Verdana" charset="0"/>
              </a:rPr>
              <a:t>allow room for exploring different consequences? Is there more than one way to solve the problem?</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 </a:t>
            </a:r>
          </a:p>
          <a:p>
            <a:pPr eaLnBrk="1" hangingPunct="1">
              <a:buSzPct val="125000"/>
              <a:buFont typeface="Verdana" charset="0"/>
              <a:buNone/>
            </a:pPr>
            <a:r>
              <a:rPr lang="en-US" i="1" dirty="0">
                <a:latin typeface="Verdana" charset="0"/>
                <a:ea typeface="ＭＳ Ｐゴシック" charset="0"/>
                <a:sym typeface="Verdana" charset="0"/>
              </a:rPr>
              <a:t>*Allowing students time to explore on their own is crucial to the learning experience.</a:t>
            </a:r>
            <a:r>
              <a:rPr lang="en-US" dirty="0">
                <a:latin typeface="Verdana" charset="0"/>
                <a:ea typeface="ＭＳ Ｐゴシック" charset="0"/>
                <a:sym typeface="Verdana" charset="0"/>
              </a:rPr>
              <a:t> </a:t>
            </a:r>
          </a:p>
          <a:p>
            <a:endParaRPr lang="en-US" dirty="0">
              <a:ea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8126B7-4E42-F141-8B76-D54BFC3F4992}" type="slidenum">
              <a:rPr lang="en-US" sz="1200"/>
              <a:pPr/>
              <a:t>24</a:t>
            </a:fld>
            <a:endParaRPr lang="en-US" sz="1200"/>
          </a:p>
        </p:txBody>
      </p:sp>
      <p:sp>
        <p:nvSpPr>
          <p:cNvPr id="6451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4DD5E-FAD5-B744-B6DC-F1BC5727F8E7}" type="slidenum">
              <a:rPr lang="en-US" sz="1200"/>
              <a:pPr/>
              <a:t>25</a:t>
            </a:fld>
            <a:endParaRPr lang="en-US" sz="12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let the teachers know that all tasks will not contain all of the </a:t>
            </a:r>
            <a:r>
              <a:rPr lang="en-US" dirty="0" smtClean="0">
                <a:latin typeface="Verdana" charset="0"/>
                <a:ea typeface="ＭＳ Ｐゴシック" charset="0"/>
                <a:sym typeface="Verdana" charset="0"/>
              </a:rPr>
              <a:t>characteristics </a:t>
            </a:r>
            <a:r>
              <a:rPr lang="en-US" dirty="0">
                <a:latin typeface="Verdana" charset="0"/>
                <a:ea typeface="ＭＳ Ｐゴシック" charset="0"/>
                <a:sym typeface="Verdana" charset="0"/>
              </a:rPr>
              <a:t>on the </a:t>
            </a:r>
            <a:r>
              <a:rPr lang="en-US" dirty="0" smtClean="0">
                <a:latin typeface="Verdana" charset="0"/>
                <a:ea typeface="ＭＳ Ｐゴシック" charset="0"/>
                <a:sym typeface="Verdana" charset="0"/>
              </a:rPr>
              <a:t>list to the same degree. The</a:t>
            </a:r>
            <a:r>
              <a:rPr lang="en-US" baseline="0" dirty="0" smtClean="0">
                <a:latin typeface="Verdana" charset="0"/>
                <a:ea typeface="ＭＳ Ｐゴシック" charset="0"/>
                <a:sym typeface="Verdana" charset="0"/>
              </a:rPr>
              <a:t> characteristics listed are designed to help teachers make thoughtful decisions when selecting tasks.</a:t>
            </a:r>
            <a:endParaRPr lang="en-US" u="sng" dirty="0">
              <a:latin typeface="Verdana" charset="0"/>
              <a:ea typeface="ＭＳ Ｐゴシック" charset="0"/>
              <a:sym typeface="Verdana" charset="0"/>
            </a:endParaRPr>
          </a:p>
          <a:p>
            <a:pPr eaLnBrk="1" hangingPunct="1"/>
            <a:endParaRPr lang="en-US" dirty="0">
              <a:latin typeface="Verdana" charset="0"/>
              <a:ea typeface="ＭＳ Ｐゴシック" charset="0"/>
              <a:sym typeface="Verdana" charset="0"/>
            </a:endParaRPr>
          </a:p>
        </p:txBody>
      </p:sp>
      <p:sp>
        <p:nvSpPr>
          <p:cNvPr id="6656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rPr>
              <a:t>Thank you to the project contributors.</a:t>
            </a: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D5F06D-6B8D-4D4A-A095-BD4EA5C99D0E}" type="slidenum">
              <a:rPr lang="en-US" sz="1200"/>
              <a:pPr/>
              <a:t>26</a:t>
            </a:fld>
            <a:endParaRPr lang="en-US" sz="1200"/>
          </a:p>
        </p:txBody>
      </p:sp>
      <p:sp>
        <p:nvSpPr>
          <p:cNvPr id="7066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b="0" baseline="0" dirty="0" smtClean="0">
                <a:latin typeface="Verdana" charset="0"/>
                <a:ea typeface="ＭＳ Ｐゴシック" charset="0"/>
                <a:sym typeface="Verdana" charset="0"/>
              </a:rPr>
              <a:t> Give </a:t>
            </a:r>
            <a:r>
              <a:rPr lang="en-US" dirty="0" smtClean="0">
                <a:latin typeface="Verdana" charset="0"/>
                <a:ea typeface="ＭＳ Ｐゴシック" charset="0"/>
                <a:sym typeface="Verdana" charset="0"/>
              </a:rPr>
              <a:t>a brief introduction to Three Act Tasks.  This slide maybe omitted if the teachers are familiar</a:t>
            </a:r>
            <a:r>
              <a:rPr lang="en-US" baseline="0" dirty="0" smtClean="0">
                <a:latin typeface="Verdana" charset="0"/>
                <a:ea typeface="ＭＳ Ｐゴシック" charset="0"/>
                <a:sym typeface="Verdana" charset="0"/>
              </a:rPr>
              <a:t> with the Three Act Task instructional strategy.</a:t>
            </a:r>
            <a:endParaRPr lang="en-US" dirty="0">
              <a:latin typeface="Verdana" charset="0"/>
              <a:ea typeface="ＭＳ Ｐゴシック" charset="0"/>
              <a:sym typeface="Verdana" charset="0"/>
            </a:endParaRPr>
          </a:p>
          <a:p>
            <a:pPr eaLnBrk="1" hangingPunct="1"/>
            <a:endParaRPr lang="en-US"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p>
          <a:p>
            <a:pPr eaLnBrk="1" hangingPunct="1"/>
            <a:r>
              <a:rPr lang="en-US" b="0" u="none" dirty="0" smtClean="0">
                <a:latin typeface="Verdana" charset="0"/>
                <a:ea typeface="ＭＳ Ｐゴシック" charset="0"/>
                <a:sym typeface="Verdana" charset="0"/>
              </a:rPr>
              <a:t>Some</a:t>
            </a:r>
            <a:r>
              <a:rPr lang="en-US" b="0" u="none" baseline="0" dirty="0" smtClean="0">
                <a:latin typeface="Verdana" charset="0"/>
                <a:ea typeface="ＭＳ Ｐゴシック" charset="0"/>
                <a:sym typeface="Verdana" charset="0"/>
              </a:rPr>
              <a:t> points that could be made about Act 1:</a:t>
            </a:r>
          </a:p>
          <a:p>
            <a:pPr marL="171450" indent="-171450" eaLnBrk="1" hangingPunct="1">
              <a:buFont typeface="Arial"/>
              <a:buChar char="•"/>
            </a:pPr>
            <a:r>
              <a:rPr lang="en-US" b="0" u="none" baseline="0" dirty="0" smtClean="0">
                <a:latin typeface="Verdana" charset="0"/>
                <a:ea typeface="ＭＳ Ｐゴシック" charset="0"/>
                <a:sym typeface="Verdana" charset="0"/>
              </a:rPr>
              <a:t>The students encounter a natural question quickly and visually.</a:t>
            </a:r>
          </a:p>
          <a:p>
            <a:pPr marL="171450" indent="-171450" eaLnBrk="1" hangingPunct="1">
              <a:buFont typeface="Arial"/>
              <a:buChar char="•"/>
            </a:pPr>
            <a:r>
              <a:rPr lang="en-US" b="0" u="none" baseline="0" dirty="0" smtClean="0">
                <a:latin typeface="Verdana" charset="0"/>
                <a:ea typeface="ＭＳ Ｐゴシック" charset="0"/>
                <a:sym typeface="Verdana" charset="0"/>
              </a:rPr>
              <a:t>The students encounter the question apart from the tools, information and resources necessary for answering it.</a:t>
            </a:r>
          </a:p>
          <a:p>
            <a:pPr marL="171450" indent="-171450" eaLnBrk="1" hangingPunct="1">
              <a:buFont typeface="Arial"/>
              <a:buChar char="•"/>
            </a:pPr>
            <a:r>
              <a:rPr lang="en-US" b="0" u="none" baseline="0" dirty="0" smtClean="0">
                <a:latin typeface="Verdana" charset="0"/>
                <a:ea typeface="ＭＳ Ｐゴシック" charset="0"/>
                <a:sym typeface="Verdana" charset="0"/>
              </a:rPr>
              <a:t>The students apply informal intuition to the question before formal operations.</a:t>
            </a:r>
          </a:p>
          <a:p>
            <a:pPr marL="0" indent="0" eaLnBrk="1" hangingPunct="1">
              <a:buFont typeface="Arial"/>
              <a:buNone/>
            </a:pPr>
            <a:r>
              <a:rPr lang="en-US" b="0" u="none" baseline="0" dirty="0" smtClean="0">
                <a:latin typeface="Verdana" charset="0"/>
                <a:ea typeface="ＭＳ Ｐゴシック" charset="0"/>
                <a:sym typeface="Verdana" charset="0"/>
              </a:rPr>
              <a:t>Some points that could be made about Act 2:</a:t>
            </a:r>
          </a:p>
          <a:p>
            <a:pPr marL="171450" indent="-171450" eaLnBrk="1" hangingPunct="1">
              <a:buFont typeface="Arial"/>
              <a:buChar char="•"/>
            </a:pPr>
            <a:r>
              <a:rPr lang="en-US" b="0" u="none" baseline="0" dirty="0" smtClean="0">
                <a:latin typeface="Verdana" charset="0"/>
                <a:ea typeface="ＭＳ Ｐゴシック" charset="0"/>
                <a:sym typeface="Verdana" charset="0"/>
              </a:rPr>
              <a:t>The </a:t>
            </a:r>
            <a:r>
              <a:rPr lang="en-US" b="1" i="1" u="none" baseline="0" dirty="0" smtClean="0">
                <a:solidFill>
                  <a:srgbClr val="FF0000"/>
                </a:solidFill>
                <a:latin typeface="Verdana" charset="0"/>
                <a:ea typeface="ＭＳ Ｐゴシック" charset="0"/>
                <a:sym typeface="Verdana" charset="0"/>
              </a:rPr>
              <a:t>students</a:t>
            </a:r>
            <a:r>
              <a:rPr lang="en-US" b="0" u="none" baseline="0" dirty="0" smtClean="0">
                <a:solidFill>
                  <a:srgbClr val="FF0000"/>
                </a:solidFill>
                <a:latin typeface="Verdana" charset="0"/>
                <a:ea typeface="ＭＳ Ｐゴシック" charset="0"/>
                <a:sym typeface="Verdana" charset="0"/>
              </a:rPr>
              <a:t> </a:t>
            </a:r>
            <a:r>
              <a:rPr lang="en-US" b="0" u="none" baseline="0" dirty="0" smtClean="0">
                <a:latin typeface="Verdana" charset="0"/>
                <a:ea typeface="ＭＳ Ｐゴシック" charset="0"/>
                <a:sym typeface="Verdana" charset="0"/>
              </a:rPr>
              <a:t>decide what information they will need to solve the problem.</a:t>
            </a:r>
          </a:p>
          <a:p>
            <a:pPr marL="171450" indent="-171450" eaLnBrk="1" hangingPunct="1">
              <a:buFont typeface="Arial"/>
              <a:buChar char="•"/>
            </a:pPr>
            <a:r>
              <a:rPr lang="en-US" b="0" u="none" baseline="0" dirty="0" smtClean="0">
                <a:latin typeface="Verdana" charset="0"/>
                <a:ea typeface="ＭＳ Ｐゴシック" charset="0"/>
                <a:sym typeface="Verdana" charset="0"/>
              </a:rPr>
              <a:t>The </a:t>
            </a:r>
            <a:r>
              <a:rPr lang="en-US" b="1" i="1" u="none" baseline="0" dirty="0" smtClean="0">
                <a:latin typeface="Verdana" charset="0"/>
                <a:ea typeface="ＭＳ Ｐゴシック" charset="0"/>
                <a:sym typeface="Verdana" charset="0"/>
              </a:rPr>
              <a:t>students</a:t>
            </a:r>
            <a:r>
              <a:rPr lang="en-US" b="0" u="none" baseline="0" dirty="0" smtClean="0">
                <a:latin typeface="Verdana" charset="0"/>
                <a:ea typeface="ＭＳ Ｐゴシック" charset="0"/>
                <a:sym typeface="Verdana" charset="0"/>
              </a:rPr>
              <a:t> decide on the tools and resources they will need to solve the problem (CCSSM Practice 5).</a:t>
            </a:r>
          </a:p>
          <a:p>
            <a:pPr marL="171450" indent="-171450" eaLnBrk="1" hangingPunct="1">
              <a:buFont typeface="Arial"/>
              <a:buChar char="•"/>
            </a:pPr>
            <a:r>
              <a:rPr lang="en-US" b="0" u="none" baseline="0" dirty="0" smtClean="0">
                <a:latin typeface="Verdana" charset="0"/>
                <a:ea typeface="ＭＳ Ｐゴシック" charset="0"/>
                <a:sym typeface="Verdana" charset="0"/>
              </a:rPr>
              <a:t>The </a:t>
            </a:r>
            <a:r>
              <a:rPr lang="en-US" b="1" i="1" u="none" baseline="0" dirty="0" smtClean="0">
                <a:latin typeface="Verdana" charset="0"/>
                <a:ea typeface="ＭＳ Ｐゴシック" charset="0"/>
                <a:sym typeface="Verdana" charset="0"/>
              </a:rPr>
              <a:t>students</a:t>
            </a:r>
            <a:r>
              <a:rPr lang="en-US" b="0" u="none" baseline="0" dirty="0" smtClean="0">
                <a:latin typeface="Verdana" charset="0"/>
                <a:ea typeface="ＭＳ Ｐゴシック" charset="0"/>
                <a:sym typeface="Verdana" charset="0"/>
              </a:rPr>
              <a:t> made sense and persevere in solving the problem (CCSSM Practice 1).</a:t>
            </a:r>
          </a:p>
          <a:p>
            <a:pPr marL="0" indent="0" eaLnBrk="1" hangingPunct="1">
              <a:buFont typeface="Arial"/>
              <a:buNone/>
            </a:pPr>
            <a:r>
              <a:rPr lang="en-US" b="0" u="none" baseline="0" dirty="0" smtClean="0">
                <a:latin typeface="Verdana" charset="0"/>
                <a:ea typeface="ＭＳ Ｐゴシック" charset="0"/>
                <a:sym typeface="Verdana" charset="0"/>
              </a:rPr>
              <a:t>Some points that could be made about ACT 3:</a:t>
            </a:r>
          </a:p>
          <a:p>
            <a:pPr marL="171450" indent="-171450" eaLnBrk="1" hangingPunct="1">
              <a:buFont typeface="Arial"/>
              <a:buChar char="•"/>
            </a:pPr>
            <a:r>
              <a:rPr lang="en-US" b="0" u="none" baseline="0" dirty="0" smtClean="0">
                <a:latin typeface="Verdana" charset="0"/>
                <a:ea typeface="ＭＳ Ｐゴシック" charset="0"/>
                <a:sym typeface="Verdana" charset="0"/>
              </a:rPr>
              <a:t>The students verify the answer to the question in the world itself.</a:t>
            </a:r>
          </a:p>
          <a:p>
            <a:pPr marL="171450" indent="-171450" eaLnBrk="1" hangingPunct="1">
              <a:buFont typeface="Arial"/>
              <a:buChar char="•"/>
            </a:pPr>
            <a:r>
              <a:rPr lang="en-US" b="0" u="none" baseline="0" dirty="0" smtClean="0">
                <a:latin typeface="Verdana" charset="0"/>
                <a:ea typeface="ＭＳ Ｐゴシック" charset="0"/>
                <a:sym typeface="Verdana" charset="0"/>
              </a:rPr>
              <a:t>The student considers the difference between the answer provided by the mathematical model and the answer in the world.</a:t>
            </a:r>
            <a:endParaRPr lang="en-US" b="0" u="none" dirty="0">
              <a:latin typeface="Verdana" charset="0"/>
              <a:ea typeface="ＭＳ Ｐゴシック" charset="0"/>
              <a:sym typeface="Verdana"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800558-BA8D-2A47-B071-5F8B351BDEE1}" type="slidenum">
              <a:rPr lang="en-US" sz="1200"/>
              <a:pPr/>
              <a:t>3</a:t>
            </a:fld>
            <a:endParaRPr lang="en-US" sz="1200"/>
          </a:p>
        </p:txBody>
      </p:sp>
      <p:sp>
        <p:nvSpPr>
          <p:cNvPr id="2355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show Act I of Dan Meyer</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s,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Yellow Starbursts.</a:t>
            </a:r>
            <a:r>
              <a:rPr lang="ja-JP" altLang="en-US" dirty="0" smtClean="0">
                <a:latin typeface="Verdana" charset="0"/>
                <a:ea typeface="ＭＳ Ｐゴシック" charset="0"/>
                <a:sym typeface="Verdana" charset="0"/>
              </a:rPr>
              <a:t>”</a:t>
            </a:r>
            <a:r>
              <a:rPr lang="en-US" altLang="ja-JP" dirty="0" smtClean="0">
                <a:latin typeface="Verdana" charset="0"/>
                <a:ea typeface="ＭＳ Ｐゴシック" charset="0"/>
                <a:sym typeface="Verdana" charset="0"/>
              </a:rPr>
              <a:t> This</a:t>
            </a:r>
            <a:r>
              <a:rPr lang="en-US" altLang="ja-JP" baseline="0" dirty="0" smtClean="0">
                <a:latin typeface="Verdana" charset="0"/>
                <a:ea typeface="ＭＳ Ｐゴシック" charset="0"/>
                <a:sym typeface="Verdana" charset="0"/>
              </a:rPr>
              <a:t> slide can be changed based on the task you and the teachers decide to review.</a:t>
            </a:r>
            <a:endParaRPr lang="en-US" altLang="ja-JP" b="1" u="sng" dirty="0">
              <a:latin typeface="Verdana" charset="0"/>
              <a:ea typeface="ＭＳ Ｐゴシック" charset="0"/>
              <a:sym typeface="Verdana" charset="0"/>
            </a:endParaRPr>
          </a:p>
          <a:p>
            <a:pPr eaLnBrk="1" hangingPunct="1"/>
            <a:endParaRPr lang="en-US" b="1"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pPr eaLnBrk="1" hangingPunct="1">
              <a:buSzPct val="125000"/>
              <a:buFont typeface="Verdana" charset="0"/>
              <a:buChar char="•"/>
            </a:pPr>
            <a:r>
              <a:rPr lang="en-US" b="1" dirty="0">
                <a:latin typeface="Verdana" charset="0"/>
                <a:ea typeface="ＭＳ Ｐゴシック" charset="0"/>
                <a:sym typeface="Verdana" charset="0"/>
              </a:rPr>
              <a:t>Ask teachers to watch Act I of </a:t>
            </a:r>
            <a:r>
              <a:rPr lang="en-US" b="1" dirty="0" smtClean="0">
                <a:latin typeface="Verdana" charset="0"/>
                <a:ea typeface="ＭＳ Ｐゴシック" charset="0"/>
                <a:sym typeface="Verdana" charset="0"/>
              </a:rPr>
              <a:t>the Task</a:t>
            </a:r>
            <a:r>
              <a:rPr lang="en-US" b="1" dirty="0">
                <a:latin typeface="Verdana" charset="0"/>
                <a:ea typeface="ＭＳ Ｐゴシック" charset="0"/>
                <a:sym typeface="Verdana" charset="0"/>
              </a:rPr>
              <a:t>.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We are going watch Act I of an example task so that </a:t>
            </a:r>
            <a:r>
              <a:rPr lang="en-US" altLang="ja-JP" dirty="0" smtClean="0">
                <a:latin typeface="Verdana" charset="0"/>
                <a:ea typeface="ＭＳ Ｐゴシック" charset="0"/>
                <a:sym typeface="Verdana" charset="0"/>
              </a:rPr>
              <a:t>we will have a context for discussing</a:t>
            </a:r>
            <a:r>
              <a:rPr lang="en-US" altLang="ja-JP" baseline="0" dirty="0" smtClean="0">
                <a:latin typeface="Verdana" charset="0"/>
                <a:ea typeface="ＭＳ Ｐゴシック" charset="0"/>
                <a:sym typeface="Verdana" charset="0"/>
              </a:rPr>
              <a:t> the characteristics that Act 1 might have.”</a:t>
            </a:r>
            <a:endParaRPr lang="en-US" dirty="0">
              <a:ea typeface="ＭＳ Ｐゴシック" charset="0"/>
            </a:endParaRPr>
          </a:p>
        </p:txBody>
      </p:sp>
      <p:sp>
        <p:nvSpPr>
          <p:cNvPr id="21507"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
        <p:nvSpPr>
          <p:cNvPr id="2150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75A2C3-B732-C141-BFA6-4F7B2FAD0AA1}" type="slidenum">
              <a:rPr lang="en-US" sz="1200"/>
              <a:pPr/>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a:t>
            </a:r>
            <a:r>
              <a:rPr lang="en-US" dirty="0" smtClean="0">
                <a:latin typeface="Verdana" charset="0"/>
                <a:ea typeface="ＭＳ Ｐゴシック" charset="0"/>
                <a:sym typeface="Verdana" charset="0"/>
              </a:rPr>
              <a:t>discuss</a:t>
            </a:r>
            <a:r>
              <a:rPr lang="en-US" baseline="0" dirty="0" smtClean="0">
                <a:latin typeface="Verdana" charset="0"/>
                <a:ea typeface="ＭＳ Ｐゴシック" charset="0"/>
                <a:sym typeface="Verdana" charset="0"/>
              </a:rPr>
              <a:t> what </a:t>
            </a:r>
            <a:r>
              <a:rPr lang="en-US" dirty="0" smtClean="0">
                <a:latin typeface="Verdana" charset="0"/>
                <a:ea typeface="ＭＳ Ｐゴシック" charset="0"/>
                <a:sym typeface="Verdana" charset="0"/>
              </a:rPr>
              <a:t> “an </a:t>
            </a:r>
            <a:r>
              <a:rPr lang="en-US" dirty="0">
                <a:latin typeface="Verdana" charset="0"/>
                <a:ea typeface="ＭＳ Ｐゴシック" charset="0"/>
                <a:sym typeface="Verdana" charset="0"/>
              </a:rPr>
              <a:t>interesting, non static </a:t>
            </a:r>
            <a:r>
              <a:rPr lang="en-US" dirty="0" smtClean="0">
                <a:latin typeface="Verdana" charset="0"/>
                <a:ea typeface="ＭＳ Ｐゴシック" charset="0"/>
                <a:sym typeface="Verdana" charset="0"/>
              </a:rPr>
              <a:t>event” means. </a:t>
            </a:r>
            <a:endParaRPr lang="en-US" dirty="0">
              <a:latin typeface="Verdana" charset="0"/>
              <a:ea typeface="ＭＳ Ｐゴシック" charset="0"/>
              <a:sym typeface="Verdana" charset="0"/>
            </a:endParaRPr>
          </a:p>
          <a:p>
            <a:pPr eaLnBrk="1" hangingPunct="1"/>
            <a:endParaRPr lang="en-US"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p>
          <a:p>
            <a:pPr marL="171450" indent="-171450" eaLnBrk="1" hangingPunct="1">
              <a:buFont typeface="Arial"/>
              <a:buChar char="•"/>
            </a:pPr>
            <a:r>
              <a:rPr lang="en-US" b="1" u="none" dirty="0" smtClean="0">
                <a:latin typeface="Verdana" charset="0"/>
                <a:ea typeface="ＭＳ Ｐゴシック" charset="0"/>
                <a:sym typeface="Verdana" charset="0"/>
              </a:rPr>
              <a:t>Ask</a:t>
            </a:r>
            <a:r>
              <a:rPr lang="en-US" b="1" u="none" baseline="0" dirty="0" smtClean="0">
                <a:latin typeface="Verdana" charset="0"/>
                <a:ea typeface="ＭＳ Ｐゴシック" charset="0"/>
                <a:sym typeface="Verdana" charset="0"/>
              </a:rPr>
              <a:t> teachers to describe the action that takes place in the video. </a:t>
            </a:r>
            <a:r>
              <a:rPr lang="en-US" b="0" u="none" baseline="0" dirty="0" smtClean="0">
                <a:latin typeface="Verdana" charset="0"/>
                <a:ea typeface="ＭＳ Ｐゴシック" charset="0"/>
                <a:sym typeface="Verdana" charset="0"/>
              </a:rPr>
              <a:t>Would you describe what you just saw as non-static?  Why or why not?</a:t>
            </a:r>
            <a:endParaRPr lang="en-US" b="1" u="none" dirty="0">
              <a:latin typeface="Verdana" charset="0"/>
              <a:ea typeface="ＭＳ Ｐゴシック" charset="0"/>
              <a:sym typeface="Verdana" charset="0"/>
            </a:endParaRPr>
          </a:p>
          <a:p>
            <a:pPr eaLnBrk="1" hangingPunct="1">
              <a:buSzPct val="125000"/>
              <a:buFont typeface="Verdana" charset="0"/>
              <a:buChar char="•"/>
            </a:pPr>
            <a:r>
              <a:rPr lang="en-US" b="1" dirty="0" smtClean="0">
                <a:latin typeface="Verdana" charset="0"/>
                <a:ea typeface="ＭＳ Ｐゴシック" charset="0"/>
                <a:sym typeface="Verdana" charset="0"/>
              </a:rPr>
              <a:t> Ask </a:t>
            </a:r>
            <a:r>
              <a:rPr lang="en-US" b="1" dirty="0">
                <a:latin typeface="Verdana" charset="0"/>
                <a:ea typeface="ＭＳ Ｐゴシック" charset="0"/>
                <a:sym typeface="Verdana" charset="0"/>
              </a:rPr>
              <a:t>teachers to consider the term </a:t>
            </a:r>
            <a:r>
              <a:rPr lang="ja-JP" altLang="en-US" b="1" dirty="0">
                <a:latin typeface="Verdana" charset="0"/>
                <a:ea typeface="ＭＳ Ｐゴシック" charset="0"/>
                <a:sym typeface="Verdana" charset="0"/>
              </a:rPr>
              <a:t>“</a:t>
            </a:r>
            <a:r>
              <a:rPr lang="en-US" altLang="ja-JP" b="1" dirty="0">
                <a:latin typeface="Verdana" charset="0"/>
                <a:ea typeface="ＭＳ Ｐゴシック" charset="0"/>
                <a:sym typeface="Verdana" charset="0"/>
              </a:rPr>
              <a:t>interesting</a:t>
            </a:r>
            <a:r>
              <a:rPr lang="ja-JP" altLang="en-US" b="1" dirty="0">
                <a:latin typeface="Verdana" charset="0"/>
                <a:ea typeface="ＭＳ Ｐゴシック" charset="0"/>
                <a:sym typeface="Verdana" charset="0"/>
              </a:rPr>
              <a:t>”</a:t>
            </a:r>
            <a:r>
              <a:rPr lang="en-US" altLang="ja-JP" b="1" dirty="0">
                <a:latin typeface="Verdana" charset="0"/>
                <a:ea typeface="ＭＳ Ｐゴシック" charset="0"/>
                <a:sym typeface="Verdana" charset="0"/>
              </a:rPr>
              <a:t> in the eyes of their students.</a:t>
            </a:r>
            <a:r>
              <a:rPr lang="en-US" altLang="ja-JP" dirty="0">
                <a:latin typeface="Verdana" charset="0"/>
                <a:ea typeface="ＭＳ Ｐゴシック" charset="0"/>
                <a:sym typeface="Verdana" charset="0"/>
              </a:rPr>
              <a:t> </a:t>
            </a:r>
            <a:r>
              <a:rPr lang="ja-JP" altLang="en-US" dirty="0" smtClean="0">
                <a:latin typeface="Verdana" charset="0"/>
                <a:ea typeface="ＭＳ Ｐゴシック" charset="0"/>
                <a:sym typeface="Verdana" charset="0"/>
              </a:rPr>
              <a:t>“</a:t>
            </a:r>
            <a:r>
              <a:rPr lang="en-US" altLang="ja-JP" dirty="0">
                <a:latin typeface="Verdana" charset="0"/>
                <a:ea typeface="ＭＳ Ｐゴシック" charset="0"/>
                <a:sym typeface="Verdana" charset="0"/>
              </a:rPr>
              <a:t>Do you feel intrigued by this video? Do you feel that your students would be interested? Does this video leave you wondering what the result is?</a:t>
            </a:r>
            <a:r>
              <a:rPr lang="ja-JP" altLang="en-US" dirty="0">
                <a:latin typeface="Verdana" charset="0"/>
                <a:ea typeface="ＭＳ Ｐゴシック" charset="0"/>
                <a:sym typeface="Verdana" charset="0"/>
              </a:rPr>
              <a:t>”</a:t>
            </a:r>
            <a:endParaRPr lang="en-US" altLang="ja-JP" dirty="0">
              <a:latin typeface="Verdana" charset="0"/>
              <a:ea typeface="ＭＳ Ｐゴシック" charset="0"/>
              <a:sym typeface="Verdana" charset="0"/>
            </a:endParaRPr>
          </a:p>
          <a:p>
            <a:pPr eaLnBrk="1" hangingPunct="1">
              <a:spcBef>
                <a:spcPct val="0"/>
              </a:spcBef>
              <a:buSzPct val="125000"/>
              <a:buFont typeface="Verdana" charset="0"/>
              <a:buChar char="•"/>
            </a:pPr>
            <a:r>
              <a:rPr lang="en-US" b="1" dirty="0" smtClean="0">
                <a:latin typeface="Verdana" charset="0"/>
                <a:ea typeface="ＭＳ Ｐゴシック" charset="0"/>
                <a:sym typeface="Verdana" charset="0"/>
              </a:rPr>
              <a:t> Ask </a:t>
            </a:r>
            <a:r>
              <a:rPr lang="en-US" b="1" dirty="0">
                <a:latin typeface="Verdana" charset="0"/>
                <a:ea typeface="ＭＳ Ｐゴシック" charset="0"/>
                <a:sym typeface="Verdana" charset="0"/>
              </a:rPr>
              <a:t>teachers to pair and share.</a:t>
            </a:r>
            <a:r>
              <a:rPr lang="en-US" dirty="0">
                <a:latin typeface="Verdana" charset="0"/>
                <a:ea typeface="ＭＳ Ｐゴシック" charset="0"/>
                <a:sym typeface="Verdana" charset="0"/>
              </a:rPr>
              <a:t>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Share your thoughts on this statement with your neighbor. </a:t>
            </a:r>
            <a:r>
              <a:rPr lang="en-US" altLang="ja-JP" dirty="0" smtClean="0">
                <a:latin typeface="Verdana" charset="0"/>
                <a:ea typeface="ＭＳ Ｐゴシック" charset="0"/>
                <a:sym typeface="Verdana" charset="0"/>
              </a:rPr>
              <a:t>Does</a:t>
            </a:r>
            <a:r>
              <a:rPr lang="en-US" altLang="ja-JP" baseline="0" dirty="0" smtClean="0">
                <a:latin typeface="Verdana" charset="0"/>
                <a:ea typeface="ＭＳ Ｐゴシック" charset="0"/>
                <a:sym typeface="Verdana" charset="0"/>
              </a:rPr>
              <a:t> this prompt </a:t>
            </a:r>
            <a:r>
              <a:rPr lang="en-US" altLang="ja-JP" dirty="0" smtClean="0">
                <a:latin typeface="Verdana" charset="0"/>
                <a:ea typeface="ＭＳ Ｐゴシック" charset="0"/>
                <a:sym typeface="Verdana" charset="0"/>
              </a:rPr>
              <a:t>properly </a:t>
            </a:r>
            <a:r>
              <a:rPr lang="en-US" altLang="ja-JP" dirty="0">
                <a:latin typeface="Verdana" charset="0"/>
                <a:ea typeface="ＭＳ Ｐゴシック" charset="0"/>
                <a:sym typeface="Verdana" charset="0"/>
              </a:rPr>
              <a:t>interest you, why or why not?</a:t>
            </a:r>
            <a:r>
              <a:rPr lang="ja-JP" altLang="en-US" dirty="0" smtClean="0">
                <a:latin typeface="Verdana" charset="0"/>
                <a:ea typeface="ＭＳ Ｐゴシック" charset="0"/>
                <a:sym typeface="Verdana" charset="0"/>
              </a:rPr>
              <a:t>”</a:t>
            </a:r>
            <a:endParaRPr lang="en-US" altLang="ja-JP" dirty="0" smtClean="0">
              <a:latin typeface="Verdana" charset="0"/>
              <a:ea typeface="ＭＳ Ｐゴシック" charset="0"/>
              <a:sym typeface="Verdana" charset="0"/>
            </a:endParaRPr>
          </a:p>
          <a:p>
            <a:pPr eaLnBrk="1" hangingPunct="1">
              <a:spcBef>
                <a:spcPct val="0"/>
              </a:spcBef>
              <a:buSzPct val="125000"/>
              <a:buFont typeface="Verdana" charset="0"/>
              <a:buNone/>
            </a:pPr>
            <a:endParaRPr lang="en-US" dirty="0" smtClean="0">
              <a:latin typeface="Verdana" charset="0"/>
              <a:ea typeface="ＭＳ Ｐゴシック" charset="0"/>
              <a:sym typeface="Verdana"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800558-BA8D-2A47-B071-5F8B351BDEE1}" type="slidenum">
              <a:rPr lang="en-US" sz="1200"/>
              <a:pPr/>
              <a:t>5</a:t>
            </a:fld>
            <a:endParaRPr lang="en-US" sz="1200"/>
          </a:p>
        </p:txBody>
      </p:sp>
      <p:sp>
        <p:nvSpPr>
          <p:cNvPr id="2355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dirty="0" smtClean="0">
                <a:latin typeface="Verdana" charset="0"/>
                <a:ea typeface="ＭＳ Ｐゴシック" charset="0"/>
                <a:sym typeface="Verdana" charset="0"/>
              </a:rPr>
              <a:t>The goal of this</a:t>
            </a:r>
            <a:r>
              <a:rPr lang="en-US" baseline="0" dirty="0" smtClean="0">
                <a:latin typeface="Verdana" charset="0"/>
                <a:ea typeface="ＭＳ Ｐゴシック" charset="0"/>
                <a:sym typeface="Verdana" charset="0"/>
              </a:rPr>
              <a:t> slide is to discuss the meaning of “forecast the behavior of the model”.</a:t>
            </a:r>
            <a:endParaRPr lang="en-US" dirty="0">
              <a:latin typeface="Verdana" charset="0"/>
              <a:ea typeface="ＭＳ Ｐゴシック" charset="0"/>
              <a:sym typeface="Verdana" charset="0"/>
            </a:endParaRPr>
          </a:p>
          <a:p>
            <a:pPr eaLnBrk="1" hangingPunct="1"/>
            <a:endParaRPr lang="en-US"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p>
          <a:p>
            <a:pPr eaLnBrk="1" hangingPunct="1"/>
            <a:r>
              <a:rPr lang="en-US" b="0" u="none" dirty="0" smtClean="0">
                <a:latin typeface="Verdana" charset="0"/>
                <a:ea typeface="ＭＳ Ｐゴシック" charset="0"/>
                <a:sym typeface="Verdana" charset="0"/>
              </a:rPr>
              <a:t>Questions</a:t>
            </a:r>
            <a:r>
              <a:rPr lang="en-US" b="0" u="none" baseline="0" dirty="0" smtClean="0">
                <a:latin typeface="Verdana" charset="0"/>
                <a:ea typeface="ＭＳ Ｐゴシック" charset="0"/>
                <a:sym typeface="Verdana" charset="0"/>
              </a:rPr>
              <a:t> you might use are:</a:t>
            </a:r>
          </a:p>
          <a:p>
            <a:pPr marL="171450" indent="-171450" eaLnBrk="1" hangingPunct="1">
              <a:buFont typeface="Arial"/>
              <a:buChar char="•"/>
            </a:pPr>
            <a:r>
              <a:rPr lang="en-US" b="0" u="none" baseline="0" dirty="0" smtClean="0">
                <a:latin typeface="Verdana" charset="0"/>
                <a:ea typeface="ＭＳ Ｐゴシック" charset="0"/>
                <a:sym typeface="Verdana" charset="0"/>
              </a:rPr>
              <a:t>What questions are you thinking of after watching Act 1?</a:t>
            </a:r>
          </a:p>
          <a:p>
            <a:pPr marL="171450" indent="-171450" eaLnBrk="1" hangingPunct="1">
              <a:buFont typeface="Arial"/>
              <a:buChar char="•"/>
            </a:pPr>
            <a:r>
              <a:rPr lang="en-US" b="0" u="none" baseline="0" dirty="0" smtClean="0">
                <a:latin typeface="Verdana" charset="0"/>
                <a:ea typeface="ＭＳ Ｐゴシック" charset="0"/>
                <a:sym typeface="Verdana" charset="0"/>
              </a:rPr>
              <a:t>Are the questions measureable?</a:t>
            </a:r>
          </a:p>
          <a:p>
            <a:pPr marL="171450" indent="-171450">
              <a:buFont typeface="Arial"/>
              <a:buChar char="•"/>
            </a:pPr>
            <a:r>
              <a:rPr lang="en-US" b="0" u="none" baseline="0" dirty="0" smtClean="0">
                <a:latin typeface="Verdana" charset="0"/>
                <a:ea typeface="ＭＳ Ｐゴシック" charset="0"/>
                <a:sym typeface="Verdana" charset="0"/>
              </a:rPr>
              <a:t>The intend questions for this prompt were: *</a:t>
            </a:r>
            <a:r>
              <a:rPr lang="en-US" sz="1200" dirty="0" smtClean="0">
                <a:solidFill>
                  <a:srgbClr val="FEFFFE"/>
                </a:solidFill>
                <a:latin typeface="Arial" charset="0"/>
                <a:ea typeface="Arial" charset="0"/>
                <a:cs typeface="Arial" charset="0"/>
                <a:sym typeface="Arial" charset="0"/>
              </a:rPr>
              <a:t>How many of these packs will have exactly one</a:t>
            </a:r>
          </a:p>
          <a:p>
            <a:r>
              <a:rPr lang="en-US" sz="1200" dirty="0" smtClean="0">
                <a:solidFill>
                  <a:srgbClr val="FEFFFE"/>
                </a:solidFill>
                <a:latin typeface="Arial" charset="0"/>
                <a:ea typeface="Arial" charset="0"/>
                <a:cs typeface="Arial" charset="0"/>
                <a:sym typeface="Arial" charset="0"/>
              </a:rPr>
              <a:t>yellow Starburst?  How many will have exactly two?</a:t>
            </a:r>
            <a:r>
              <a:rPr lang="en-US" sz="1200" baseline="0" dirty="0" smtClean="0">
                <a:solidFill>
                  <a:srgbClr val="FEFFFE"/>
                </a:solidFill>
                <a:latin typeface="Arial" charset="0"/>
                <a:ea typeface="Arial" charset="0"/>
                <a:cs typeface="Arial" charset="0"/>
                <a:sym typeface="Arial" charset="0"/>
              </a:rPr>
              <a:t> </a:t>
            </a:r>
            <a:r>
              <a:rPr lang="en-US" b="0" u="none" baseline="0" dirty="0" smtClean="0">
                <a:latin typeface="Verdana" charset="0"/>
                <a:ea typeface="ＭＳ Ｐゴシック" charset="0"/>
                <a:sym typeface="Verdana" charset="0"/>
              </a:rPr>
              <a:t>To what degree do you think this prompt drives students toward the intended main question?</a:t>
            </a:r>
          </a:p>
          <a:p>
            <a:endParaRPr lang="en-US" b="0" u="none" baseline="0" dirty="0" smtClean="0">
              <a:latin typeface="Verdana" charset="0"/>
              <a:ea typeface="ＭＳ Ｐゴシック" charset="0"/>
              <a:sym typeface="Verdana" charset="0"/>
            </a:endParaRPr>
          </a:p>
          <a:p>
            <a:r>
              <a:rPr lang="en-US" b="0" u="none" baseline="0" dirty="0" smtClean="0">
                <a:latin typeface="Verdana" charset="0"/>
                <a:ea typeface="ＭＳ Ｐゴシック" charset="0"/>
                <a:sym typeface="Verdana" charset="0"/>
              </a:rPr>
              <a:t>*This will depend on the task you are using during the professional development.</a:t>
            </a:r>
          </a:p>
          <a:p>
            <a:pPr marL="171450" indent="-171450" eaLnBrk="1" hangingPunct="1">
              <a:buFont typeface="Arial"/>
              <a:buChar char="•"/>
            </a:pPr>
            <a:endParaRPr lang="en-US" b="0" u="none" dirty="0">
              <a:latin typeface="Verdana" charset="0"/>
              <a:ea typeface="ＭＳ Ｐゴシック" charset="0"/>
              <a:sym typeface="Verdana" charset="0"/>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BA101E-8C13-BB42-93C9-CD9678246AC2}" type="slidenum">
              <a:rPr lang="en-US" sz="1200"/>
              <a:pPr/>
              <a:t>6</a:t>
            </a:fld>
            <a:endParaRPr lang="en-US" sz="1200"/>
          </a:p>
        </p:txBody>
      </p:sp>
      <p:sp>
        <p:nvSpPr>
          <p:cNvPr id="2560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discuss </a:t>
            </a:r>
            <a:r>
              <a:rPr lang="en-US" dirty="0" smtClean="0">
                <a:latin typeface="Verdana" charset="0"/>
                <a:ea typeface="ＭＳ Ｐゴシック" charset="0"/>
                <a:sym typeface="Verdana" charset="0"/>
              </a:rPr>
              <a:t>the importance of </a:t>
            </a:r>
            <a:r>
              <a:rPr lang="en-US" dirty="0">
                <a:latin typeface="Verdana" charset="0"/>
                <a:ea typeface="ＭＳ Ｐゴシック" charset="0"/>
                <a:sym typeface="Verdana" charset="0"/>
              </a:rPr>
              <a:t>estimations </a:t>
            </a:r>
            <a:r>
              <a:rPr lang="en-US" dirty="0" smtClean="0">
                <a:latin typeface="Verdana" charset="0"/>
                <a:ea typeface="ＭＳ Ｐゴシック" charset="0"/>
                <a:sym typeface="Verdana" charset="0"/>
              </a:rPr>
              <a:t>in</a:t>
            </a:r>
            <a:r>
              <a:rPr lang="en-US" baseline="0" dirty="0" smtClean="0">
                <a:latin typeface="Verdana" charset="0"/>
                <a:ea typeface="ＭＳ Ｐゴシック" charset="0"/>
                <a:sym typeface="Verdana" charset="0"/>
              </a:rPr>
              <a:t> the</a:t>
            </a:r>
            <a:r>
              <a:rPr lang="en-US" dirty="0" smtClean="0">
                <a:latin typeface="Verdana" charset="0"/>
                <a:ea typeface="ＭＳ Ｐゴシック" charset="0"/>
                <a:sym typeface="Verdana" charset="0"/>
              </a:rPr>
              <a:t> </a:t>
            </a:r>
            <a:r>
              <a:rPr lang="en-US" dirty="0">
                <a:latin typeface="Verdana" charset="0"/>
                <a:ea typeface="ＭＳ Ｐゴシック" charset="0"/>
                <a:sym typeface="Verdana" charset="0"/>
              </a:rPr>
              <a:t>a three act </a:t>
            </a:r>
            <a:r>
              <a:rPr lang="en-US" dirty="0" smtClean="0">
                <a:latin typeface="Verdana" charset="0"/>
                <a:ea typeface="ＭＳ Ｐゴシック" charset="0"/>
                <a:sym typeface="Verdana" charset="0"/>
              </a:rPr>
              <a:t>task instructional strategy.</a:t>
            </a:r>
            <a:endParaRPr lang="en-US" dirty="0">
              <a:ea typeface="ＭＳ Ｐゴシック" charset="0"/>
            </a:endParaRPr>
          </a:p>
          <a:p>
            <a:pPr eaLnBrk="1" hangingPunct="1"/>
            <a:endParaRPr lang="en-US" b="1" u="sng" dirty="0" smtClean="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p>
          <a:p>
            <a:pPr eaLnBrk="1" hangingPunct="1"/>
            <a:r>
              <a:rPr lang="en-US" b="0" u="none" dirty="0" smtClean="0">
                <a:latin typeface="Verdana" charset="0"/>
                <a:ea typeface="ＭＳ Ｐゴシック" charset="0"/>
                <a:sym typeface="Verdana" charset="0"/>
              </a:rPr>
              <a:t>Some possible questions that might be discussed</a:t>
            </a:r>
            <a:r>
              <a:rPr lang="en-US" b="0" u="none" baseline="0" dirty="0" smtClean="0">
                <a:latin typeface="Verdana" charset="0"/>
                <a:ea typeface="ＭＳ Ｐゴシック" charset="0"/>
                <a:sym typeface="Verdana" charset="0"/>
              </a:rPr>
              <a:t> include:</a:t>
            </a:r>
            <a:endParaRPr lang="en-US" b="0" u="none" dirty="0" smtClean="0">
              <a:latin typeface="Verdana" charset="0"/>
              <a:ea typeface="ＭＳ Ｐゴシック" charset="0"/>
              <a:sym typeface="Verdana" charset="0"/>
            </a:endParaRPr>
          </a:p>
          <a:p>
            <a:pPr marL="171450" indent="-171450" eaLnBrk="1" hangingPunct="1">
              <a:buFont typeface="Arial"/>
              <a:buChar char="•"/>
            </a:pPr>
            <a:r>
              <a:rPr lang="en-US" b="0" u="none" dirty="0" smtClean="0">
                <a:latin typeface="Verdana" charset="0"/>
                <a:ea typeface="ＭＳ Ｐゴシック" charset="0"/>
                <a:sym typeface="Verdana" charset="0"/>
              </a:rPr>
              <a:t>Based</a:t>
            </a:r>
            <a:r>
              <a:rPr lang="en-US" b="0" u="none" baseline="0" dirty="0" smtClean="0">
                <a:latin typeface="Verdana" charset="0"/>
                <a:ea typeface="ＭＳ Ｐゴシック" charset="0"/>
                <a:sym typeface="Verdana" charset="0"/>
              </a:rPr>
              <a:t> on this prompt, do you think students will be able to make estimates (including high and low)?</a:t>
            </a:r>
          </a:p>
          <a:p>
            <a:pPr marL="171450" indent="-171450" eaLnBrk="1" hangingPunct="1">
              <a:buFont typeface="Arial"/>
              <a:buChar char="•"/>
            </a:pPr>
            <a:r>
              <a:rPr lang="en-US" b="0" u="none" baseline="0" dirty="0" smtClean="0">
                <a:latin typeface="Verdana" charset="0"/>
                <a:ea typeface="ＭＳ Ｐゴシック" charset="0"/>
                <a:sym typeface="Verdana" charset="0"/>
              </a:rPr>
              <a:t>If all the estimates are the same are close to the same, how might the level of student engagement be impacted?</a:t>
            </a:r>
          </a:p>
          <a:p>
            <a:pPr marL="171450" indent="-171450" eaLnBrk="1" hangingPunct="1">
              <a:buFont typeface="Arial"/>
              <a:buChar char="•"/>
            </a:pPr>
            <a:r>
              <a:rPr lang="en-US" b="0" u="none" baseline="0" dirty="0" smtClean="0">
                <a:latin typeface="Verdana" charset="0"/>
                <a:ea typeface="ＭＳ Ｐゴシック" charset="0"/>
                <a:sym typeface="Verdana" charset="0"/>
              </a:rPr>
              <a:t>How does estimating promote risk taking for students?</a:t>
            </a:r>
          </a:p>
          <a:p>
            <a:pPr eaLnBrk="1" hangingPunct="1"/>
            <a:endParaRPr lang="en-US" b="0" u="none" baseline="0" dirty="0" smtClean="0">
              <a:latin typeface="Verdana" charset="0"/>
              <a:ea typeface="ＭＳ Ｐゴシック" charset="0"/>
              <a:sym typeface="Verdana" charset="0"/>
            </a:endParaRPr>
          </a:p>
          <a:p>
            <a:pPr eaLnBrk="1" hangingPunct="1"/>
            <a:endParaRPr lang="en-US" b="0" u="none" dirty="0">
              <a:latin typeface="Verdana" charset="0"/>
              <a:ea typeface="ＭＳ Ｐゴシック" charset="0"/>
              <a:sym typeface="Verdana" charset="0"/>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8F727E-346F-3C4D-8587-A5C90D000373}" type="slidenum">
              <a:rPr lang="en-US" sz="1200"/>
              <a:pPr/>
              <a:t>7</a:t>
            </a:fld>
            <a:endParaRPr lang="en-US" sz="1200"/>
          </a:p>
        </p:txBody>
      </p:sp>
      <p:sp>
        <p:nvSpPr>
          <p:cNvPr id="2765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a:t>
            </a:r>
            <a:r>
              <a:rPr lang="en-US" dirty="0" smtClean="0">
                <a:latin typeface="Verdana" charset="0"/>
                <a:ea typeface="ＭＳ Ｐゴシック" charset="0"/>
                <a:sym typeface="Verdana" charset="0"/>
              </a:rPr>
              <a:t>discuss</a:t>
            </a:r>
            <a:r>
              <a:rPr lang="en-US" baseline="0" dirty="0" smtClean="0">
                <a:latin typeface="Verdana" charset="0"/>
                <a:ea typeface="ＭＳ Ｐゴシック" charset="0"/>
                <a:sym typeface="Verdana" charset="0"/>
              </a:rPr>
              <a:t> how conflict in the prompt might motivate students.</a:t>
            </a:r>
            <a:endParaRPr lang="en-US" dirty="0">
              <a:ea typeface="ＭＳ Ｐゴシック" charset="0"/>
            </a:endParaRPr>
          </a:p>
          <a:p>
            <a:pPr eaLnBrk="1" hangingPunct="1"/>
            <a:endParaRPr lang="en-US" b="1" u="sng" dirty="0" smtClean="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p>
          <a:p>
            <a:pPr eaLnBrk="1" hangingPunct="1"/>
            <a:r>
              <a:rPr lang="en-US" b="0" u="none" dirty="0" smtClean="0">
                <a:latin typeface="Verdana" charset="0"/>
                <a:ea typeface="ＭＳ Ｐゴシック" charset="0"/>
                <a:sym typeface="Verdana" charset="0"/>
              </a:rPr>
              <a:t>One</a:t>
            </a:r>
            <a:r>
              <a:rPr lang="en-US" b="0" u="none" baseline="0" dirty="0" smtClean="0">
                <a:latin typeface="Verdana" charset="0"/>
                <a:ea typeface="ＭＳ Ｐゴシック" charset="0"/>
                <a:sym typeface="Verdana" charset="0"/>
              </a:rPr>
              <a:t> possible discussion question might be:</a:t>
            </a:r>
            <a:endParaRPr lang="en-US" b="0" u="none" dirty="0" smtClean="0">
              <a:latin typeface="Verdana" charset="0"/>
              <a:ea typeface="ＭＳ Ｐゴシック" charset="0"/>
              <a:sym typeface="Verdana" charset="0"/>
            </a:endParaRPr>
          </a:p>
          <a:p>
            <a:pPr eaLnBrk="1" hangingPunct="1"/>
            <a:r>
              <a:rPr lang="en-US" b="0" u="none" dirty="0" smtClean="0">
                <a:latin typeface="Verdana" charset="0"/>
                <a:ea typeface="ＭＳ Ｐゴシック" charset="0"/>
                <a:sym typeface="Verdana" charset="0"/>
              </a:rPr>
              <a:t>In what ways</a:t>
            </a:r>
            <a:r>
              <a:rPr lang="en-US" b="0" u="none" baseline="0" dirty="0" smtClean="0">
                <a:latin typeface="Verdana" charset="0"/>
                <a:ea typeface="ＭＳ Ｐゴシック" charset="0"/>
                <a:sym typeface="Verdana" charset="0"/>
              </a:rPr>
              <a:t> does this prompt encourage students to persevere (want to know the answer)?</a:t>
            </a:r>
            <a:endParaRPr lang="en-US" b="0" u="none" dirty="0">
              <a:latin typeface="Verdana" charset="0"/>
              <a:ea typeface="ＭＳ Ｐゴシック" charset="0"/>
              <a:sym typeface="Verdana"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9F652-A2AC-9B41-A65C-4D147479EE83}" type="slidenum">
              <a:rPr lang="en-US" sz="1200"/>
              <a:pPr/>
              <a:t>8</a:t>
            </a:fld>
            <a:endParaRPr lang="en-US" sz="1200"/>
          </a:p>
        </p:txBody>
      </p:sp>
      <p:sp>
        <p:nvSpPr>
          <p:cNvPr id="2970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Verdana" charset="0"/>
                <a:ea typeface="ＭＳ Ｐゴシック" charset="0"/>
                <a:sym typeface="Verdana" charset="0"/>
              </a:rPr>
              <a:t>Goal: </a:t>
            </a:r>
            <a:r>
              <a:rPr lang="en-US" dirty="0">
                <a:latin typeface="Verdana" charset="0"/>
                <a:ea typeface="ＭＳ Ｐゴシック" charset="0"/>
                <a:sym typeface="Verdana" charset="0"/>
              </a:rPr>
              <a:t>The goal of this slide is to explain the importance of delaying the answer.</a:t>
            </a:r>
          </a:p>
          <a:p>
            <a:pPr eaLnBrk="1" hangingPunct="1"/>
            <a:endParaRPr lang="en-US" b="1" u="sng" dirty="0">
              <a:latin typeface="Verdana" charset="0"/>
              <a:ea typeface="ＭＳ Ｐゴシック" charset="0"/>
              <a:sym typeface="Verdana" charset="0"/>
            </a:endParaRPr>
          </a:p>
          <a:p>
            <a:pPr eaLnBrk="1" hangingPunct="1"/>
            <a:r>
              <a:rPr lang="en-US" b="1" u="sng" dirty="0" smtClean="0">
                <a:latin typeface="Verdana" charset="0"/>
                <a:ea typeface="ＭＳ Ｐゴシック" charset="0"/>
                <a:sym typeface="Verdana" charset="0"/>
              </a:rPr>
              <a:t>Facilitator Notes</a:t>
            </a:r>
            <a:endParaRPr lang="en-US" dirty="0">
              <a:latin typeface="Verdana" charset="0"/>
              <a:ea typeface="ＭＳ Ｐゴシック" charset="0"/>
              <a:sym typeface="Verdana" charset="0"/>
            </a:endParaRPr>
          </a:p>
          <a:p>
            <a:pPr eaLnBrk="1" hangingPunct="1">
              <a:buSzPct val="125000"/>
              <a:buFont typeface="Verdana" charset="0"/>
              <a:buChar char="•"/>
            </a:pPr>
            <a:r>
              <a:rPr lang="en-US" b="1" dirty="0">
                <a:latin typeface="Verdana" charset="0"/>
                <a:ea typeface="ＭＳ Ｐゴシック" charset="0"/>
                <a:sym typeface="Verdana" charset="0"/>
              </a:rPr>
              <a:t>Ask teachers to remember classes where students automatically blurt out the answer.</a:t>
            </a:r>
            <a:r>
              <a:rPr lang="en-US" dirty="0">
                <a:latin typeface="Verdana" charset="0"/>
                <a:ea typeface="ＭＳ Ｐゴシック" charset="0"/>
                <a:sym typeface="Verdana" charset="0"/>
              </a:rPr>
              <a:t> </a:t>
            </a:r>
            <a:r>
              <a:rPr lang="ja-JP" altLang="en-US" dirty="0">
                <a:latin typeface="Verdana" charset="0"/>
                <a:ea typeface="ＭＳ Ｐゴシック" charset="0"/>
                <a:sym typeface="Verdana" charset="0"/>
              </a:rPr>
              <a:t>“</a:t>
            </a:r>
            <a:r>
              <a:rPr lang="en-US" altLang="ja-JP" dirty="0">
                <a:latin typeface="Verdana" charset="0"/>
                <a:ea typeface="ＭＳ Ｐゴシック" charset="0"/>
                <a:sym typeface="Verdana" charset="0"/>
              </a:rPr>
              <a:t>When students are immediately given the answer, they do not have time to process the problem and how to solve it. This hinders the learning experience. If one student blurts out an answer immediately, there are other students who never work the problem.</a:t>
            </a:r>
            <a:r>
              <a:rPr lang="ja-JP" altLang="en-US" dirty="0">
                <a:latin typeface="Verdana" charset="0"/>
                <a:ea typeface="ＭＳ Ｐゴシック" charset="0"/>
                <a:sym typeface="Verdana" charset="0"/>
              </a:rPr>
              <a:t>”</a:t>
            </a:r>
            <a:endParaRPr lang="en-US" altLang="ja-JP" dirty="0">
              <a:latin typeface="Verdana" charset="0"/>
              <a:ea typeface="ＭＳ Ｐゴシック" charset="0"/>
              <a:sym typeface="Verdana" charset="0"/>
            </a:endParaRPr>
          </a:p>
          <a:p>
            <a:pPr eaLnBrk="1" hangingPunct="1">
              <a:spcBef>
                <a:spcPct val="0"/>
              </a:spcBef>
              <a:buSzPct val="125000"/>
              <a:buFont typeface="Verdana" charset="0"/>
              <a:buChar char="•"/>
            </a:pPr>
            <a:r>
              <a:rPr lang="en-US" b="1" dirty="0">
                <a:latin typeface="Verdana" charset="0"/>
                <a:ea typeface="ＭＳ Ｐゴシック" charset="0"/>
                <a:sym typeface="Verdana" charset="0"/>
              </a:rPr>
              <a:t>Ask teachers to determine whether Act I of </a:t>
            </a:r>
            <a:r>
              <a:rPr lang="en-US" b="1" dirty="0" smtClean="0">
                <a:latin typeface="Verdana" charset="0"/>
                <a:ea typeface="ＭＳ Ｐゴシック" charset="0"/>
                <a:sym typeface="Verdana" charset="0"/>
              </a:rPr>
              <a:t>this task </a:t>
            </a:r>
            <a:r>
              <a:rPr lang="en-US" b="1" dirty="0">
                <a:latin typeface="Verdana" charset="0"/>
                <a:ea typeface="ＭＳ Ｐゴシック" charset="0"/>
                <a:sym typeface="Verdana" charset="0"/>
              </a:rPr>
              <a:t>leaves an information gap.</a:t>
            </a:r>
            <a:r>
              <a:rPr lang="en-US" dirty="0">
                <a:latin typeface="Verdana" charset="0"/>
                <a:ea typeface="ＭＳ Ｐゴシック" charset="0"/>
                <a:sym typeface="Verdana" charset="0"/>
              </a:rPr>
              <a:t> </a:t>
            </a:r>
            <a:r>
              <a:rPr lang="ja-JP" altLang="en-US" dirty="0" smtClean="0">
                <a:latin typeface="Verdana" charset="0"/>
                <a:ea typeface="ＭＳ Ｐゴシック" charset="0"/>
                <a:sym typeface="Verdana" charset="0"/>
              </a:rPr>
              <a:t>“</a:t>
            </a:r>
            <a:r>
              <a:rPr lang="en-US" altLang="ja-JP" dirty="0" smtClean="0">
                <a:latin typeface="Verdana" charset="0"/>
                <a:ea typeface="ＭＳ Ｐゴシック" charset="0"/>
                <a:sym typeface="Verdana" charset="0"/>
              </a:rPr>
              <a:t>Act </a:t>
            </a:r>
            <a:r>
              <a:rPr lang="en-US" altLang="ja-JP" dirty="0">
                <a:latin typeface="Verdana" charset="0"/>
                <a:ea typeface="ＭＳ Ｐゴシック" charset="0"/>
                <a:sym typeface="Verdana" charset="0"/>
              </a:rPr>
              <a:t>I </a:t>
            </a:r>
            <a:r>
              <a:rPr lang="en-US" altLang="ja-JP" dirty="0" smtClean="0">
                <a:latin typeface="Verdana" charset="0"/>
                <a:ea typeface="ＭＳ Ｐゴシック" charset="0"/>
                <a:sym typeface="Verdana" charset="0"/>
              </a:rPr>
              <a:t>ends</a:t>
            </a:r>
            <a:r>
              <a:rPr lang="en-US" altLang="ja-JP" baseline="0" dirty="0" smtClean="0">
                <a:latin typeface="Verdana" charset="0"/>
                <a:ea typeface="ＭＳ Ｐゴシック" charset="0"/>
                <a:sym typeface="Verdana" charset="0"/>
              </a:rPr>
              <a:t> with</a:t>
            </a:r>
            <a:r>
              <a:rPr lang="en-US" altLang="ja-JP" dirty="0" smtClean="0">
                <a:latin typeface="Verdana" charset="0"/>
                <a:ea typeface="ＭＳ Ｐゴシック" charset="0"/>
                <a:sym typeface="Verdana" charset="0"/>
              </a:rPr>
              <a:t> selecting</a:t>
            </a:r>
            <a:r>
              <a:rPr lang="en-US" altLang="ja-JP" baseline="0" dirty="0" smtClean="0">
                <a:latin typeface="Verdana" charset="0"/>
                <a:ea typeface="ＭＳ Ｐゴシック" charset="0"/>
                <a:sym typeface="Verdana" charset="0"/>
              </a:rPr>
              <a:t> a</a:t>
            </a:r>
            <a:r>
              <a:rPr lang="en-US" altLang="ja-JP" dirty="0" smtClean="0">
                <a:latin typeface="Verdana" charset="0"/>
                <a:ea typeface="ＭＳ Ｐゴシック" charset="0"/>
                <a:sym typeface="Verdana" charset="0"/>
              </a:rPr>
              <a:t> question to pursue. </a:t>
            </a:r>
            <a:r>
              <a:rPr lang="en-US" altLang="ja-JP" dirty="0">
                <a:latin typeface="Verdana" charset="0"/>
                <a:ea typeface="ＭＳ Ｐゴシック" charset="0"/>
                <a:sym typeface="Verdana" charset="0"/>
              </a:rPr>
              <a:t>Is there </a:t>
            </a:r>
            <a:r>
              <a:rPr lang="en-US" altLang="ja-JP" dirty="0" smtClean="0">
                <a:latin typeface="Verdana" charset="0"/>
                <a:ea typeface="ＭＳ Ｐゴシック" charset="0"/>
                <a:sym typeface="Verdana" charset="0"/>
              </a:rPr>
              <a:t>an</a:t>
            </a:r>
            <a:r>
              <a:rPr lang="en-US" altLang="ja-JP" baseline="0" dirty="0" smtClean="0">
                <a:latin typeface="Verdana" charset="0"/>
                <a:ea typeface="ＭＳ Ｐゴシック" charset="0"/>
                <a:sym typeface="Verdana" charset="0"/>
              </a:rPr>
              <a:t> information </a:t>
            </a:r>
            <a:r>
              <a:rPr lang="en-US" altLang="ja-JP" dirty="0" smtClean="0">
                <a:latin typeface="Verdana" charset="0"/>
                <a:ea typeface="ＭＳ Ｐゴシック" charset="0"/>
                <a:sym typeface="Verdana" charset="0"/>
              </a:rPr>
              <a:t>gap after</a:t>
            </a:r>
            <a:r>
              <a:rPr lang="en-US" altLang="ja-JP" baseline="0" dirty="0" smtClean="0">
                <a:latin typeface="Verdana" charset="0"/>
                <a:ea typeface="ＭＳ Ｐゴシック" charset="0"/>
                <a:sym typeface="Verdana" charset="0"/>
              </a:rPr>
              <a:t> Act 1 that allows for the students to think about what information they will need to answer the question</a:t>
            </a:r>
            <a:r>
              <a:rPr lang="en-US" altLang="ja-JP" dirty="0" smtClean="0">
                <a:latin typeface="Verdana" charset="0"/>
                <a:ea typeface="ＭＳ Ｐゴシック" charset="0"/>
                <a:sym typeface="Verdana" charset="0"/>
              </a:rPr>
              <a:t>? </a:t>
            </a:r>
            <a:r>
              <a:rPr lang="en-US" altLang="ja-JP" dirty="0">
                <a:latin typeface="Verdana" charset="0"/>
                <a:ea typeface="ＭＳ Ｐゴシック" charset="0"/>
                <a:sym typeface="Verdana" charset="0"/>
              </a:rPr>
              <a:t>Is there an obvious need for more information?</a:t>
            </a:r>
            <a:r>
              <a:rPr lang="ja-JP" altLang="en-US" dirty="0">
                <a:latin typeface="Verdana" charset="0"/>
                <a:ea typeface="ＭＳ Ｐゴシック" charset="0"/>
                <a:sym typeface="Verdana" charset="0"/>
              </a:rPr>
              <a:t>”</a:t>
            </a:r>
            <a:endParaRPr lang="en-US" dirty="0">
              <a:ea typeface="ＭＳ Ｐゴシック"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9F5AAB-A6C9-B34A-A89E-74ECC5936DEB}" type="slidenum">
              <a:rPr lang="en-US" sz="1200"/>
              <a:pPr/>
              <a:t>9</a:t>
            </a:fld>
            <a:endParaRPr lang="en-US" sz="1200"/>
          </a:p>
        </p:txBody>
      </p:sp>
      <p:sp>
        <p:nvSpPr>
          <p:cNvPr id="3174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0"/>
            <a:ext cx="1028700" cy="6858000"/>
            <a:chOff x="0" y="0"/>
            <a:chExt cx="648" cy="4320"/>
          </a:xfrm>
        </p:grpSpPr>
        <p:grpSp>
          <p:nvGrpSpPr>
            <p:cNvPr id="5" name="Group 7"/>
            <p:cNvGrpSpPr>
              <a:grpSpLocks/>
            </p:cNvGrpSpPr>
            <p:nvPr userDrawn="1"/>
          </p:nvGrpSpPr>
          <p:grpSpPr bwMode="auto">
            <a:xfrm>
              <a:off x="0" y="0"/>
              <a:ext cx="639" cy="4320"/>
              <a:chOff x="0" y="0"/>
              <a:chExt cx="639" cy="4320"/>
            </a:xfrm>
          </p:grpSpPr>
          <p:pic>
            <p:nvPicPr>
              <p:cNvPr id="9"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12"/>
            <p:cNvGrpSpPr>
              <a:grpSpLocks/>
            </p:cNvGrpSpPr>
            <p:nvPr userDrawn="1"/>
          </p:nvGrpSpPr>
          <p:grpSpPr bwMode="auto">
            <a:xfrm>
              <a:off x="0" y="556"/>
              <a:ext cx="648" cy="410"/>
              <a:chOff x="0" y="556"/>
              <a:chExt cx="648" cy="410"/>
            </a:xfrm>
          </p:grpSpPr>
          <p:pic>
            <p:nvPicPr>
              <p:cNvPr id="7"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1"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CCE85988-B334-174F-B2E1-950BD242148F}" type="slidenum">
              <a:rPr lang="en-US" sz="1600" smtClean="0"/>
              <a:pPr>
                <a:defRPr/>
              </a:pPr>
              <a:t>‹#›</a:t>
            </a:fld>
            <a:endParaRPr lang="en-US" sz="1600" smtClean="0"/>
          </a:p>
        </p:txBody>
      </p:sp>
      <p:sp>
        <p:nvSpPr>
          <p:cNvPr id="12" name="TextBox 11"/>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8974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0"/>
            <a:ext cx="1028700" cy="6858000"/>
            <a:chOff x="0" y="0"/>
            <a:chExt cx="648" cy="4320"/>
          </a:xfrm>
        </p:grpSpPr>
        <p:grpSp>
          <p:nvGrpSpPr>
            <p:cNvPr id="5" name="Group 7"/>
            <p:cNvGrpSpPr>
              <a:grpSpLocks/>
            </p:cNvGrpSpPr>
            <p:nvPr userDrawn="1"/>
          </p:nvGrpSpPr>
          <p:grpSpPr bwMode="auto">
            <a:xfrm>
              <a:off x="0" y="0"/>
              <a:ext cx="639" cy="4320"/>
              <a:chOff x="0" y="0"/>
              <a:chExt cx="639" cy="4320"/>
            </a:xfrm>
          </p:grpSpPr>
          <p:pic>
            <p:nvPicPr>
              <p:cNvPr id="9"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12"/>
            <p:cNvGrpSpPr>
              <a:grpSpLocks/>
            </p:cNvGrpSpPr>
            <p:nvPr userDrawn="1"/>
          </p:nvGrpSpPr>
          <p:grpSpPr bwMode="auto">
            <a:xfrm>
              <a:off x="0" y="556"/>
              <a:ext cx="648" cy="410"/>
              <a:chOff x="0" y="556"/>
              <a:chExt cx="648" cy="410"/>
            </a:xfrm>
          </p:grpSpPr>
          <p:pic>
            <p:nvPicPr>
              <p:cNvPr id="7"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1"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3FCAE5B5-58A7-5A49-8B2B-59CD9E40ADA4}" type="slidenum">
              <a:rPr lang="en-US" sz="1600" smtClean="0"/>
              <a:pPr>
                <a:defRPr/>
              </a:pPr>
              <a:t>‹#›</a:t>
            </a:fld>
            <a:endParaRPr lang="en-US" sz="1600" smtClean="0"/>
          </a:p>
        </p:txBody>
      </p:sp>
      <p:sp>
        <p:nvSpPr>
          <p:cNvPr id="12" name="TextBox 11"/>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3414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0"/>
            <a:ext cx="1028700" cy="6858000"/>
            <a:chOff x="0" y="0"/>
            <a:chExt cx="648" cy="4320"/>
          </a:xfrm>
        </p:grpSpPr>
        <p:grpSp>
          <p:nvGrpSpPr>
            <p:cNvPr id="5" name="Group 7"/>
            <p:cNvGrpSpPr>
              <a:grpSpLocks/>
            </p:cNvGrpSpPr>
            <p:nvPr userDrawn="1"/>
          </p:nvGrpSpPr>
          <p:grpSpPr bwMode="auto">
            <a:xfrm>
              <a:off x="0" y="0"/>
              <a:ext cx="639" cy="4320"/>
              <a:chOff x="0" y="0"/>
              <a:chExt cx="639" cy="4320"/>
            </a:xfrm>
          </p:grpSpPr>
          <p:pic>
            <p:nvPicPr>
              <p:cNvPr id="9"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12"/>
            <p:cNvGrpSpPr>
              <a:grpSpLocks/>
            </p:cNvGrpSpPr>
            <p:nvPr userDrawn="1"/>
          </p:nvGrpSpPr>
          <p:grpSpPr bwMode="auto">
            <a:xfrm>
              <a:off x="0" y="556"/>
              <a:ext cx="648" cy="410"/>
              <a:chOff x="0" y="556"/>
              <a:chExt cx="648" cy="410"/>
            </a:xfrm>
          </p:grpSpPr>
          <p:pic>
            <p:nvPicPr>
              <p:cNvPr id="7"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1"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7740F91-2285-254E-8642-01C9ECF4EBF8}" type="slidenum">
              <a:rPr lang="en-US" sz="1600" smtClean="0"/>
              <a:pPr>
                <a:defRPr/>
              </a:pPr>
              <a:t>‹#›</a:t>
            </a:fld>
            <a:endParaRPr lang="en-US" sz="1600" smtClean="0"/>
          </a:p>
        </p:txBody>
      </p:sp>
      <p:sp>
        <p:nvSpPr>
          <p:cNvPr id="12" name="TextBox 11"/>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21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0" y="0"/>
            <a:ext cx="1028700" cy="6858000"/>
            <a:chOff x="0" y="0"/>
            <a:chExt cx="648" cy="4320"/>
          </a:xfrm>
        </p:grpSpPr>
        <p:grpSp>
          <p:nvGrpSpPr>
            <p:cNvPr id="6" name="Group 7"/>
            <p:cNvGrpSpPr>
              <a:grpSpLocks/>
            </p:cNvGrpSpPr>
            <p:nvPr userDrawn="1"/>
          </p:nvGrpSpPr>
          <p:grpSpPr bwMode="auto">
            <a:xfrm>
              <a:off x="0" y="0"/>
              <a:ext cx="639" cy="4320"/>
              <a:chOff x="0" y="0"/>
              <a:chExt cx="639" cy="4320"/>
            </a:xfrm>
          </p:grpSpPr>
          <p:pic>
            <p:nvPicPr>
              <p:cNvPr id="10"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 name="Group 12"/>
            <p:cNvGrpSpPr>
              <a:grpSpLocks/>
            </p:cNvGrpSpPr>
            <p:nvPr userDrawn="1"/>
          </p:nvGrpSpPr>
          <p:grpSpPr bwMode="auto">
            <a:xfrm>
              <a:off x="0" y="556"/>
              <a:ext cx="648" cy="410"/>
              <a:chOff x="0" y="556"/>
              <a:chExt cx="648" cy="410"/>
            </a:xfrm>
          </p:grpSpPr>
          <p:pic>
            <p:nvPicPr>
              <p:cNvPr id="8"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2"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CB79C610-A9A0-1A42-99CE-DFE7FFA96427}" type="slidenum">
              <a:rPr lang="en-US" sz="1600" smtClean="0"/>
              <a:pPr>
                <a:defRPr/>
              </a:pPr>
              <a:t>‹#›</a:t>
            </a:fld>
            <a:endParaRPr lang="en-US" sz="1600" smtClean="0"/>
          </a:p>
        </p:txBody>
      </p:sp>
      <p:sp>
        <p:nvSpPr>
          <p:cNvPr id="13" name="TextBox 12"/>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Title 1"/>
          <p:cNvSpPr>
            <a:spLocks noGrp="1"/>
          </p:cNvSpPr>
          <p:nvPr>
            <p:ph type="title"/>
          </p:nvPr>
        </p:nvSpPr>
        <p:spPr>
          <a:xfrm>
            <a:off x="1295400" y="152400"/>
            <a:ext cx="7391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81600" y="1600200"/>
            <a:ext cx="3505200" cy="4525963"/>
          </a:xfrm>
          <a:prstGeom prst="rect">
            <a:avLst/>
          </a:prstGeom>
        </p:spPr>
        <p:txBody>
          <a:bodyPr/>
          <a:lstStyle/>
          <a:p>
            <a:pPr lvl="0"/>
            <a:endParaRPr lang="en-US" noProof="0" smtClean="0"/>
          </a:p>
        </p:txBody>
      </p:sp>
    </p:spTree>
    <p:extLst>
      <p:ext uri="{BB962C8B-B14F-4D97-AF65-F5344CB8AC3E}">
        <p14:creationId xmlns:p14="http://schemas.microsoft.com/office/powerpoint/2010/main" val="103900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0"/>
            <a:ext cx="1028700" cy="6858000"/>
            <a:chOff x="0" y="0"/>
            <a:chExt cx="648" cy="4320"/>
          </a:xfrm>
        </p:grpSpPr>
        <p:grpSp>
          <p:nvGrpSpPr>
            <p:cNvPr id="5" name="Group 7"/>
            <p:cNvGrpSpPr>
              <a:grpSpLocks/>
            </p:cNvGrpSpPr>
            <p:nvPr userDrawn="1"/>
          </p:nvGrpSpPr>
          <p:grpSpPr bwMode="auto">
            <a:xfrm>
              <a:off x="0" y="0"/>
              <a:ext cx="639" cy="4320"/>
              <a:chOff x="0" y="0"/>
              <a:chExt cx="639" cy="4320"/>
            </a:xfrm>
          </p:grpSpPr>
          <p:pic>
            <p:nvPicPr>
              <p:cNvPr id="9"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12"/>
            <p:cNvGrpSpPr>
              <a:grpSpLocks/>
            </p:cNvGrpSpPr>
            <p:nvPr userDrawn="1"/>
          </p:nvGrpSpPr>
          <p:grpSpPr bwMode="auto">
            <a:xfrm>
              <a:off x="0" y="556"/>
              <a:ext cx="648" cy="410"/>
              <a:chOff x="0" y="556"/>
              <a:chExt cx="648" cy="410"/>
            </a:xfrm>
          </p:grpSpPr>
          <p:pic>
            <p:nvPicPr>
              <p:cNvPr id="7"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1"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04C2388C-ECDC-6A4A-AD87-B4DD6AF3611A}" type="slidenum">
              <a:rPr lang="en-US" sz="1600" smtClean="0"/>
              <a:pPr>
                <a:defRPr/>
              </a:pPr>
              <a:t>‹#›</a:t>
            </a:fld>
            <a:endParaRPr lang="en-US" sz="1600" smtClean="0"/>
          </a:p>
        </p:txBody>
      </p:sp>
      <p:sp>
        <p:nvSpPr>
          <p:cNvPr id="12" name="TextBox 11"/>
          <p:cNvSpPr txBox="1">
            <a:spLocks noChangeArrowheads="1"/>
          </p:cNvSpPr>
          <p:nvPr userDrawn="1"/>
        </p:nvSpPr>
        <p:spPr bwMode="auto">
          <a:xfrm>
            <a:off x="1143000" y="6400800"/>
            <a:ext cx="2614613"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Three Act Tasks</a:t>
            </a:r>
          </a:p>
        </p:txBody>
      </p:sp>
      <p:sp>
        <p:nvSpPr>
          <p:cNvPr id="3" name="Content Placeholder 2"/>
          <p:cNvSpPr>
            <a:spLocks noGrp="1"/>
          </p:cNvSpPr>
          <p:nvPr>
            <p:ph idx="1"/>
          </p:nvPr>
        </p:nvSpPr>
        <p:spPr>
          <a:xfrm>
            <a:off x="1066800" y="1600200"/>
            <a:ext cx="76200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12"/>
          <p:cNvSpPr>
            <a:spLocks noGrp="1"/>
          </p:cNvSpPr>
          <p:nvPr>
            <p:ph type="sldNum" sz="quarter" idx="10"/>
          </p:nvPr>
        </p:nvSpPr>
        <p:spPr/>
        <p:txBody>
          <a:bodyPr/>
          <a:lstStyle>
            <a:lvl1pPr>
              <a:defRPr smtClean="0"/>
            </a:lvl1pPr>
          </a:lstStyle>
          <a:p>
            <a:pPr>
              <a:defRPr/>
            </a:pPr>
            <a:fld id="{3D921EF3-46F2-BD46-9A4A-A709E4794E9D}" type="slidenum">
              <a:rPr lang="en-US"/>
              <a:pPr>
                <a:defRPr/>
              </a:pPr>
              <a:t>‹#›</a:t>
            </a:fld>
            <a:endParaRPr lang="en-US"/>
          </a:p>
        </p:txBody>
      </p:sp>
    </p:spTree>
    <p:extLst>
      <p:ext uri="{BB962C8B-B14F-4D97-AF65-F5344CB8AC3E}">
        <p14:creationId xmlns:p14="http://schemas.microsoft.com/office/powerpoint/2010/main" val="636249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0"/>
            <a:ext cx="1028700" cy="6858000"/>
            <a:chOff x="0" y="0"/>
            <a:chExt cx="648" cy="4320"/>
          </a:xfrm>
        </p:grpSpPr>
        <p:grpSp>
          <p:nvGrpSpPr>
            <p:cNvPr id="5" name="Group 7"/>
            <p:cNvGrpSpPr>
              <a:grpSpLocks/>
            </p:cNvGrpSpPr>
            <p:nvPr userDrawn="1"/>
          </p:nvGrpSpPr>
          <p:grpSpPr bwMode="auto">
            <a:xfrm>
              <a:off x="0" y="0"/>
              <a:ext cx="639" cy="4320"/>
              <a:chOff x="0" y="0"/>
              <a:chExt cx="639" cy="4320"/>
            </a:xfrm>
          </p:grpSpPr>
          <p:pic>
            <p:nvPicPr>
              <p:cNvPr id="9"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12"/>
            <p:cNvGrpSpPr>
              <a:grpSpLocks/>
            </p:cNvGrpSpPr>
            <p:nvPr userDrawn="1"/>
          </p:nvGrpSpPr>
          <p:grpSpPr bwMode="auto">
            <a:xfrm>
              <a:off x="0" y="556"/>
              <a:ext cx="648" cy="410"/>
              <a:chOff x="0" y="556"/>
              <a:chExt cx="648" cy="410"/>
            </a:xfrm>
          </p:grpSpPr>
          <p:pic>
            <p:nvPicPr>
              <p:cNvPr id="7"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1"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0E23DC0-480F-FC41-9090-3A006A6AE825}" type="slidenum">
              <a:rPr lang="en-US" sz="1600" smtClean="0"/>
              <a:pPr>
                <a:defRPr/>
              </a:pPr>
              <a:t>‹#›</a:t>
            </a:fld>
            <a:endParaRPr lang="en-US" sz="1600" smtClean="0"/>
          </a:p>
        </p:txBody>
      </p:sp>
      <p:sp>
        <p:nvSpPr>
          <p:cNvPr id="12" name="TextBox 11"/>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Title 1"/>
          <p:cNvSpPr>
            <a:spLocks noGrp="1"/>
          </p:cNvSpPr>
          <p:nvPr>
            <p:ph type="title"/>
          </p:nvPr>
        </p:nvSpPr>
        <p:spPr>
          <a:xfrm>
            <a:off x="1143000" y="3657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143000" y="2133600"/>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0750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0" y="0"/>
            <a:ext cx="1028700" cy="6858000"/>
            <a:chOff x="0" y="0"/>
            <a:chExt cx="648" cy="4320"/>
          </a:xfrm>
        </p:grpSpPr>
        <p:grpSp>
          <p:nvGrpSpPr>
            <p:cNvPr id="6" name="Group 7"/>
            <p:cNvGrpSpPr>
              <a:grpSpLocks/>
            </p:cNvGrpSpPr>
            <p:nvPr userDrawn="1"/>
          </p:nvGrpSpPr>
          <p:grpSpPr bwMode="auto">
            <a:xfrm>
              <a:off x="0" y="0"/>
              <a:ext cx="639" cy="4320"/>
              <a:chOff x="0" y="0"/>
              <a:chExt cx="639" cy="4320"/>
            </a:xfrm>
          </p:grpSpPr>
          <p:pic>
            <p:nvPicPr>
              <p:cNvPr id="10"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 name="Group 12"/>
            <p:cNvGrpSpPr>
              <a:grpSpLocks/>
            </p:cNvGrpSpPr>
            <p:nvPr userDrawn="1"/>
          </p:nvGrpSpPr>
          <p:grpSpPr bwMode="auto">
            <a:xfrm>
              <a:off x="0" y="556"/>
              <a:ext cx="648" cy="410"/>
              <a:chOff x="0" y="556"/>
              <a:chExt cx="648" cy="410"/>
            </a:xfrm>
          </p:grpSpPr>
          <p:pic>
            <p:nvPicPr>
              <p:cNvPr id="8"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2"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183203A-C556-0B4D-983E-D0BE96FC844E}" type="slidenum">
              <a:rPr lang="en-US" sz="1600" smtClean="0"/>
              <a:pPr>
                <a:defRPr/>
              </a:pPr>
              <a:t>‹#›</a:t>
            </a:fld>
            <a:endParaRPr lang="en-US" sz="1600" smtClean="0"/>
          </a:p>
        </p:txBody>
      </p:sp>
      <p:sp>
        <p:nvSpPr>
          <p:cNvPr id="13" name="TextBox 12"/>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8647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7" name="Group 7"/>
          <p:cNvGrpSpPr>
            <a:grpSpLocks/>
          </p:cNvGrpSpPr>
          <p:nvPr userDrawn="1"/>
        </p:nvGrpSpPr>
        <p:grpSpPr bwMode="auto">
          <a:xfrm>
            <a:off x="0" y="0"/>
            <a:ext cx="1028700" cy="6858000"/>
            <a:chOff x="0" y="0"/>
            <a:chExt cx="648" cy="4320"/>
          </a:xfrm>
        </p:grpSpPr>
        <p:grpSp>
          <p:nvGrpSpPr>
            <p:cNvPr id="8" name="Group 14"/>
            <p:cNvGrpSpPr>
              <a:grpSpLocks/>
            </p:cNvGrpSpPr>
            <p:nvPr userDrawn="1"/>
          </p:nvGrpSpPr>
          <p:grpSpPr bwMode="auto">
            <a:xfrm>
              <a:off x="0" y="0"/>
              <a:ext cx="639" cy="4320"/>
              <a:chOff x="0" y="0"/>
              <a:chExt cx="639" cy="4320"/>
            </a:xfrm>
          </p:grpSpPr>
          <p:pic>
            <p:nvPicPr>
              <p:cNvPr id="12"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 name="Group 12"/>
            <p:cNvGrpSpPr>
              <a:grpSpLocks/>
            </p:cNvGrpSpPr>
            <p:nvPr userDrawn="1"/>
          </p:nvGrpSpPr>
          <p:grpSpPr bwMode="auto">
            <a:xfrm>
              <a:off x="0" y="556"/>
              <a:ext cx="648" cy="410"/>
              <a:chOff x="0" y="556"/>
              <a:chExt cx="648" cy="410"/>
            </a:xfrm>
          </p:grpSpPr>
          <p:pic>
            <p:nvPicPr>
              <p:cNvPr id="10"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4"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DF1AD350-5B6A-7140-8742-A7BEA535F577}" type="slidenum">
              <a:rPr lang="en-US" sz="1600" smtClean="0"/>
              <a:pPr>
                <a:defRPr/>
              </a:pPr>
              <a:t>‹#›</a:t>
            </a:fld>
            <a:endParaRPr lang="en-US" sz="1600" smtClean="0"/>
          </a:p>
        </p:txBody>
      </p:sp>
      <p:sp>
        <p:nvSpPr>
          <p:cNvPr id="15" name="TextBox 14"/>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364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0" y="0"/>
            <a:ext cx="1028700" cy="6858000"/>
            <a:chOff x="0" y="0"/>
            <a:chExt cx="648" cy="4320"/>
          </a:xfrm>
        </p:grpSpPr>
        <p:grpSp>
          <p:nvGrpSpPr>
            <p:cNvPr id="4" name="Group 7"/>
            <p:cNvGrpSpPr>
              <a:grpSpLocks/>
            </p:cNvGrpSpPr>
            <p:nvPr userDrawn="1"/>
          </p:nvGrpSpPr>
          <p:grpSpPr bwMode="auto">
            <a:xfrm>
              <a:off x="0" y="0"/>
              <a:ext cx="639" cy="4320"/>
              <a:chOff x="0" y="0"/>
              <a:chExt cx="639" cy="4320"/>
            </a:xfrm>
          </p:grpSpPr>
          <p:pic>
            <p:nvPicPr>
              <p:cNvPr id="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 name="Group 12"/>
            <p:cNvGrpSpPr>
              <a:grpSpLocks/>
            </p:cNvGrpSpPr>
            <p:nvPr userDrawn="1"/>
          </p:nvGrpSpPr>
          <p:grpSpPr bwMode="auto">
            <a:xfrm>
              <a:off x="0" y="556"/>
              <a:ext cx="648" cy="410"/>
              <a:chOff x="0" y="556"/>
              <a:chExt cx="648" cy="410"/>
            </a:xfrm>
          </p:grpSpPr>
          <p:pic>
            <p:nvPicPr>
              <p:cNvPr id="6"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0"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9D6AA538-0402-EA44-9C98-67D7F7F16BA6}" type="slidenum">
              <a:rPr lang="en-US" sz="1600" smtClean="0"/>
              <a:pPr>
                <a:defRPr/>
              </a:pPr>
              <a:t>‹#›</a:t>
            </a:fld>
            <a:endParaRPr lang="en-US" sz="1600" smtClean="0"/>
          </a:p>
        </p:txBody>
      </p:sp>
      <p:sp>
        <p:nvSpPr>
          <p:cNvPr id="11" name="TextBox 10"/>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6522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0" y="0"/>
            <a:ext cx="1028700" cy="6858000"/>
            <a:chOff x="0" y="0"/>
            <a:chExt cx="648" cy="4320"/>
          </a:xfrm>
        </p:grpSpPr>
        <p:grpSp>
          <p:nvGrpSpPr>
            <p:cNvPr id="3" name="Group 7"/>
            <p:cNvGrpSpPr>
              <a:grpSpLocks/>
            </p:cNvGrpSpPr>
            <p:nvPr userDrawn="1"/>
          </p:nvGrpSpPr>
          <p:grpSpPr bwMode="auto">
            <a:xfrm>
              <a:off x="0" y="0"/>
              <a:ext cx="639" cy="4320"/>
              <a:chOff x="0" y="0"/>
              <a:chExt cx="639" cy="4320"/>
            </a:xfrm>
          </p:grpSpPr>
          <p:pic>
            <p:nvPicPr>
              <p:cNvPr id="7"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 12"/>
            <p:cNvGrpSpPr>
              <a:grpSpLocks/>
            </p:cNvGrpSpPr>
            <p:nvPr userDrawn="1"/>
          </p:nvGrpSpPr>
          <p:grpSpPr bwMode="auto">
            <a:xfrm>
              <a:off x="0" y="556"/>
              <a:ext cx="648" cy="410"/>
              <a:chOff x="0" y="556"/>
              <a:chExt cx="648" cy="410"/>
            </a:xfrm>
          </p:grpSpPr>
          <p:pic>
            <p:nvPicPr>
              <p:cNvPr id="5"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9"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4CB1100C-73EC-174F-9E3B-A4D355482681}" type="slidenum">
              <a:rPr lang="en-US" sz="1600" smtClean="0"/>
              <a:pPr>
                <a:defRPr/>
              </a:pPr>
              <a:t>‹#›</a:t>
            </a:fld>
            <a:endParaRPr lang="en-US" sz="1600" smtClean="0"/>
          </a:p>
        </p:txBody>
      </p:sp>
      <p:sp>
        <p:nvSpPr>
          <p:cNvPr id="10" name="TextBox 9"/>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Tree>
    <p:extLst>
      <p:ext uri="{BB962C8B-B14F-4D97-AF65-F5344CB8AC3E}">
        <p14:creationId xmlns:p14="http://schemas.microsoft.com/office/powerpoint/2010/main" val="129373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0" y="0"/>
            <a:ext cx="1028700" cy="6858000"/>
            <a:chOff x="0" y="0"/>
            <a:chExt cx="648" cy="4320"/>
          </a:xfrm>
        </p:grpSpPr>
        <p:grpSp>
          <p:nvGrpSpPr>
            <p:cNvPr id="6" name="Group 7"/>
            <p:cNvGrpSpPr>
              <a:grpSpLocks/>
            </p:cNvGrpSpPr>
            <p:nvPr userDrawn="1"/>
          </p:nvGrpSpPr>
          <p:grpSpPr bwMode="auto">
            <a:xfrm>
              <a:off x="0" y="0"/>
              <a:ext cx="639" cy="4320"/>
              <a:chOff x="0" y="0"/>
              <a:chExt cx="639" cy="4320"/>
            </a:xfrm>
          </p:grpSpPr>
          <p:pic>
            <p:nvPicPr>
              <p:cNvPr id="10"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 name="Group 12"/>
            <p:cNvGrpSpPr>
              <a:grpSpLocks/>
            </p:cNvGrpSpPr>
            <p:nvPr userDrawn="1"/>
          </p:nvGrpSpPr>
          <p:grpSpPr bwMode="auto">
            <a:xfrm>
              <a:off x="0" y="556"/>
              <a:ext cx="648" cy="410"/>
              <a:chOff x="0" y="556"/>
              <a:chExt cx="648" cy="410"/>
            </a:xfrm>
          </p:grpSpPr>
          <p:pic>
            <p:nvPicPr>
              <p:cNvPr id="8"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2"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FED74F7-EF65-0943-A2AA-5A3DC50DBCDB}" type="slidenum">
              <a:rPr lang="en-US" sz="1600" smtClean="0"/>
              <a:pPr>
                <a:defRPr/>
              </a:pPr>
              <a:t>‹#›</a:t>
            </a:fld>
            <a:endParaRPr lang="en-US" sz="1600" smtClean="0"/>
          </a:p>
        </p:txBody>
      </p:sp>
      <p:sp>
        <p:nvSpPr>
          <p:cNvPr id="13" name="TextBox 12"/>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217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0" y="0"/>
            <a:ext cx="1028700" cy="6858000"/>
            <a:chOff x="0" y="0"/>
            <a:chExt cx="648" cy="4320"/>
          </a:xfrm>
        </p:grpSpPr>
        <p:grpSp>
          <p:nvGrpSpPr>
            <p:cNvPr id="6" name="Group 7"/>
            <p:cNvGrpSpPr>
              <a:grpSpLocks/>
            </p:cNvGrpSpPr>
            <p:nvPr userDrawn="1"/>
          </p:nvGrpSpPr>
          <p:grpSpPr bwMode="auto">
            <a:xfrm>
              <a:off x="0" y="0"/>
              <a:ext cx="639" cy="4320"/>
              <a:chOff x="0" y="0"/>
              <a:chExt cx="639" cy="4320"/>
            </a:xfrm>
          </p:grpSpPr>
          <p:pic>
            <p:nvPicPr>
              <p:cNvPr id="10"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 name="Group 12"/>
            <p:cNvGrpSpPr>
              <a:grpSpLocks/>
            </p:cNvGrpSpPr>
            <p:nvPr userDrawn="1"/>
          </p:nvGrpSpPr>
          <p:grpSpPr bwMode="auto">
            <a:xfrm>
              <a:off x="0" y="556"/>
              <a:ext cx="648" cy="410"/>
              <a:chOff x="0" y="556"/>
              <a:chExt cx="648" cy="410"/>
            </a:xfrm>
          </p:grpSpPr>
          <p:pic>
            <p:nvPicPr>
              <p:cNvPr id="8"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2"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ACC81836-BF91-784E-B5AF-680ED9787DCA}" type="slidenum">
              <a:rPr lang="en-US" sz="1600" smtClean="0"/>
              <a:pPr>
                <a:defRPr/>
              </a:pPr>
              <a:t>‹#›</a:t>
            </a:fld>
            <a:endParaRPr lang="en-US" sz="1600" smtClean="0"/>
          </a:p>
        </p:txBody>
      </p:sp>
      <p:sp>
        <p:nvSpPr>
          <p:cNvPr id="13" name="TextBox 12"/>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44795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152400"/>
            <a:ext cx="7391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National Council</a:t>
            </a:r>
          </a:p>
        </p:txBody>
      </p:sp>
      <p:sp>
        <p:nvSpPr>
          <p:cNvPr id="14" name="Slide Number Placeholder 13"/>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smtClean="0">
                <a:solidFill>
                  <a:srgbClr val="898989"/>
                </a:solidFill>
              </a:defRPr>
            </a:lvl1pPr>
          </a:lstStyle>
          <a:p>
            <a:pPr>
              <a:defRPr/>
            </a:pPr>
            <a:fld id="{077071A6-CF5E-204D-9274-CDE89630C1D9}" type="slidenum">
              <a:rPr lang="en-US"/>
              <a:pPr>
                <a:defRPr/>
              </a:pPr>
              <a:t>‹#›</a:t>
            </a:fld>
            <a:endParaRPr lang="en-US"/>
          </a:p>
        </p:txBody>
      </p:sp>
      <p:grpSp>
        <p:nvGrpSpPr>
          <p:cNvPr id="1028" name="Group 7"/>
          <p:cNvGrpSpPr>
            <a:grpSpLocks/>
          </p:cNvGrpSpPr>
          <p:nvPr userDrawn="1"/>
        </p:nvGrpSpPr>
        <p:grpSpPr bwMode="auto">
          <a:xfrm>
            <a:off x="0" y="0"/>
            <a:ext cx="1028700" cy="6858000"/>
            <a:chOff x="0" y="0"/>
            <a:chExt cx="648" cy="4320"/>
          </a:xfrm>
        </p:grpSpPr>
        <p:grpSp>
          <p:nvGrpSpPr>
            <p:cNvPr id="1031" name="Group 7"/>
            <p:cNvGrpSpPr>
              <a:grpSpLocks/>
            </p:cNvGrpSpPr>
            <p:nvPr userDrawn="1"/>
          </p:nvGrpSpPr>
          <p:grpSpPr bwMode="auto">
            <a:xfrm>
              <a:off x="0" y="0"/>
              <a:ext cx="639" cy="4320"/>
              <a:chOff x="0" y="0"/>
              <a:chExt cx="639" cy="4320"/>
            </a:xfrm>
          </p:grpSpPr>
          <p:pic>
            <p:nvPicPr>
              <p:cNvPr id="1035"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l="17122" r="8681"/>
              <a:stretch>
                <a:fillRect/>
              </a:stretch>
            </p:blipFill>
            <p:spPr bwMode="auto">
              <a:xfrm>
                <a:off x="0" y="0"/>
                <a:ext cx="639" cy="432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6" name="Picture 9"/>
              <p:cNvPicPr>
                <a:picLocks noChangeAspect="1" noChangeArrowheads="1"/>
              </p:cNvPicPr>
              <p:nvPr userDrawn="1"/>
            </p:nvPicPr>
            <p:blipFill>
              <a:blip r:embed="rId15">
                <a:extLst>
                  <a:ext uri="{28A0092B-C50C-407E-A947-70E740481C1C}">
                    <a14:useLocalDpi xmlns:a14="http://schemas.microsoft.com/office/drawing/2010/main" val="0"/>
                  </a:ext>
                </a:extLst>
              </a:blip>
              <a:srcRect t="9525"/>
              <a:stretch>
                <a:fillRect/>
              </a:stretch>
            </p:blipFill>
            <p:spPr bwMode="auto">
              <a:xfrm>
                <a:off x="0" y="2400"/>
                <a:ext cx="637" cy="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032" name="Group 12"/>
            <p:cNvGrpSpPr>
              <a:grpSpLocks/>
            </p:cNvGrpSpPr>
            <p:nvPr userDrawn="1"/>
          </p:nvGrpSpPr>
          <p:grpSpPr bwMode="auto">
            <a:xfrm>
              <a:off x="0" y="556"/>
              <a:ext cx="648" cy="410"/>
              <a:chOff x="0" y="556"/>
              <a:chExt cx="648" cy="410"/>
            </a:xfrm>
          </p:grpSpPr>
          <p:pic>
            <p:nvPicPr>
              <p:cNvPr id="1033" name="Picture 13"/>
              <p:cNvPicPr>
                <a:picLocks noChangeAspect="1" noChangeArrowheads="1"/>
              </p:cNvPicPr>
              <p:nvPr userDrawn="1"/>
            </p:nvPicPr>
            <p:blipFill>
              <a:blip r:embed="rId16">
                <a:extLst>
                  <a:ext uri="{28A0092B-C50C-407E-A947-70E740481C1C}">
                    <a14:useLocalDpi xmlns:a14="http://schemas.microsoft.com/office/drawing/2010/main" val="0"/>
                  </a:ext>
                </a:extLst>
              </a:blip>
              <a:srcRect r="47333"/>
              <a:stretch>
                <a:fillRect/>
              </a:stretch>
            </p:blipFill>
            <p:spPr bwMode="auto">
              <a:xfrm>
                <a:off x="0" y="556"/>
                <a:ext cx="64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4"/>
              <p:cNvSpPr>
                <a:spLocks noChangeArrowheads="1"/>
              </p:cNvSpPr>
              <p:nvPr userDrawn="1"/>
            </p:nvSpPr>
            <p:spPr bwMode="auto">
              <a:xfrm>
                <a:off x="208" y="568"/>
                <a:ext cx="440" cy="96"/>
              </a:xfrm>
              <a:prstGeom prst="rect">
                <a:avLst/>
              </a:prstGeom>
              <a:solidFill>
                <a:schemeClr val="tx2"/>
              </a:solidFill>
              <a:ln w="9525">
                <a:solidFill>
                  <a:schemeClr val="tx1"/>
                </a:solidFill>
                <a:miter lim="800000"/>
                <a:headEnd/>
                <a:tailEnd/>
              </a:ln>
            </p:spPr>
            <p:txBody>
              <a:bodyPr wrap="none" anchor="ctr"/>
              <a:lstStyle/>
              <a:p>
                <a:pPr eaLnBrk="0" hangingPunct="0"/>
                <a:endParaRPr lang="en-US"/>
              </a:p>
            </p:txBody>
          </p:sp>
        </p:grpSp>
      </p:grpSp>
      <p:sp>
        <p:nvSpPr>
          <p:cNvPr id="1030" name="TextBox 2"/>
          <p:cNvSpPr txBox="1">
            <a:spLocks noChangeArrowheads="1"/>
          </p:cNvSpPr>
          <p:nvPr userDrawn="1"/>
        </p:nvSpPr>
        <p:spPr bwMode="auto">
          <a:xfrm>
            <a:off x="7947025" y="6443663"/>
            <a:ext cx="434975" cy="338137"/>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F76D1308-161C-ED47-9A6C-5A2FEE487151}" type="slidenum">
              <a:rPr lang="en-US" sz="1600" smtClean="0"/>
              <a:pPr>
                <a:defRPr/>
              </a:pPr>
              <a:t>‹#›</a:t>
            </a:fld>
            <a:endParaRPr lang="en-US" sz="1600" smtClean="0"/>
          </a:p>
        </p:txBody>
      </p:sp>
      <p:sp>
        <p:nvSpPr>
          <p:cNvPr id="2" name="TextBox 1"/>
          <p:cNvSpPr txBox="1">
            <a:spLocks noChangeArrowheads="1"/>
          </p:cNvSpPr>
          <p:nvPr userDrawn="1"/>
        </p:nvSpPr>
        <p:spPr bwMode="auto">
          <a:xfrm>
            <a:off x="1143000" y="6400800"/>
            <a:ext cx="4624388" cy="369888"/>
          </a:xfrm>
          <a:prstGeom prst="rect">
            <a:avLst/>
          </a:prstGeom>
          <a:noFill/>
          <a:ln>
            <a:noFill/>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900" dirty="0" smtClean="0"/>
              <a:t>National Council of Supervisors of Mathematics</a:t>
            </a:r>
          </a:p>
          <a:p>
            <a:pPr eaLnBrk="0" hangingPunct="0">
              <a:defRPr/>
            </a:pPr>
            <a:r>
              <a:rPr lang="en-US" sz="900" dirty="0" smtClean="0"/>
              <a:t>Illustrating the Standards for Mathematical Practice: Seeing Structure and Generalizing</a:t>
            </a:r>
          </a:p>
        </p:txBody>
      </p:sp>
    </p:spTree>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www.mathedleadership.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8.png"/><Relationship Id="rId1" Type="http://schemas.microsoft.com/office/2007/relationships/media" Target="../media/media2.mov"/><Relationship Id="rId2" Type="http://schemas.openxmlformats.org/officeDocument/2006/relationships/video" Target="../media/media2.mo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143000" y="381000"/>
            <a:ext cx="7772400" cy="1143000"/>
          </a:xfrm>
          <a:prstGeom prst="rect">
            <a:avLst/>
          </a:prstGeom>
        </p:spPr>
        <p:txBody>
          <a:bodyPr/>
          <a:lstStyle/>
          <a:p>
            <a:pPr algn="ctr">
              <a:defRPr/>
            </a:pPr>
            <a:r>
              <a:rPr lang="en-US" sz="4400" kern="0" dirty="0" smtClean="0">
                <a:solidFill>
                  <a:srgbClr val="800000"/>
                </a:solidFill>
                <a:latin typeface="+mj-lt"/>
                <a:ea typeface="+mj-ea"/>
              </a:rPr>
              <a:t>Reviewing </a:t>
            </a:r>
            <a:r>
              <a:rPr lang="en-US" sz="4400" kern="0" dirty="0">
                <a:solidFill>
                  <a:srgbClr val="800000"/>
                </a:solidFill>
                <a:latin typeface="+mj-lt"/>
                <a:ea typeface="+mj-ea"/>
              </a:rPr>
              <a:t>Three Act Tasks</a:t>
            </a:r>
          </a:p>
        </p:txBody>
      </p:sp>
      <p:sp>
        <p:nvSpPr>
          <p:cNvPr id="16386" name="Subtitle 3"/>
          <p:cNvSpPr txBox="1">
            <a:spLocks/>
          </p:cNvSpPr>
          <p:nvPr/>
        </p:nvSpPr>
        <p:spPr bwMode="auto">
          <a:xfrm>
            <a:off x="1371600" y="1295400"/>
            <a:ext cx="7467600" cy="4800600"/>
          </a:xfrm>
          <a:prstGeom prst="rect">
            <a:avLst/>
          </a:prstGeom>
          <a:noFill/>
          <a:ln w="114300" cmpd="tri">
            <a:solidFill>
              <a:srgbClr val="9F7419"/>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endParaRPr lang="en-US" sz="3000"/>
          </a:p>
          <a:p>
            <a:pPr algn="ctr" eaLnBrk="1" hangingPunct="1">
              <a:spcBef>
                <a:spcPct val="20000"/>
              </a:spcBef>
            </a:pPr>
            <a:r>
              <a:rPr lang="ja-JP" altLang="en-US" sz="5400">
                <a:latin typeface="Arial Unicode MS" charset="0"/>
                <a:cs typeface="Arial Unicode MS" charset="0"/>
              </a:rPr>
              <a:t>“</a:t>
            </a:r>
            <a:r>
              <a:rPr lang="en-US" altLang="ja-JP" sz="5400">
                <a:latin typeface="Arial Unicode MS" charset="0"/>
                <a:cs typeface="Arial Unicode MS" charset="0"/>
              </a:rPr>
              <a:t>Analysis Tool</a:t>
            </a:r>
            <a:r>
              <a:rPr lang="ja-JP" altLang="en-US" sz="5400">
                <a:latin typeface="Arial Unicode MS" charset="0"/>
                <a:cs typeface="Arial Unicode MS" charset="0"/>
              </a:rPr>
              <a:t>”</a:t>
            </a:r>
            <a:endParaRPr lang="en-US" altLang="ja-JP" sz="6000" i="1">
              <a:solidFill>
                <a:srgbClr val="087D0B"/>
              </a:solidFill>
              <a:latin typeface="Arial Unicode MS" charset="0"/>
              <a:cs typeface="Arial Unicode MS" charset="0"/>
            </a:endParaRPr>
          </a:p>
          <a:p>
            <a:pPr eaLnBrk="1" hangingPunct="1">
              <a:spcBef>
                <a:spcPct val="20000"/>
              </a:spcBef>
            </a:pPr>
            <a:endParaRPr lang="en-US" sz="1000" b="1"/>
          </a:p>
          <a:p>
            <a:pPr algn="ctr" eaLnBrk="1" hangingPunct="1">
              <a:spcBef>
                <a:spcPct val="20000"/>
              </a:spcBef>
            </a:pPr>
            <a:r>
              <a:rPr lang="en-US">
                <a:hlinkClick r:id="rId3"/>
              </a:rPr>
              <a:t>www.mathedleadership.org</a:t>
            </a:r>
            <a:endParaRPr lang="en-US"/>
          </a:p>
          <a:p>
            <a:pPr algn="ctr">
              <a:spcBef>
                <a:spcPct val="20000"/>
              </a:spcBef>
            </a:pPr>
            <a:endParaRPr lang="en-US" sz="3200"/>
          </a:p>
        </p:txBody>
      </p:sp>
      <p:sp>
        <p:nvSpPr>
          <p:cNvPr id="16387" name="TextBox 9"/>
          <p:cNvSpPr txBox="1">
            <a:spLocks noChangeArrowheads="1"/>
          </p:cNvSpPr>
          <p:nvPr/>
        </p:nvSpPr>
        <p:spPr bwMode="auto">
          <a:xfrm>
            <a:off x="2895600" y="49530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i="1"/>
              <a:t>See presenter notes for goals, notes, and presenting moves.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295400" y="152400"/>
            <a:ext cx="7391400" cy="1143000"/>
          </a:xfrm>
          <a:prstGeom prst="rect">
            <a:avLst/>
          </a:prstGeom>
          <a:noFill/>
          <a:ln w="9525">
            <a:noFill/>
            <a:miter lim="800000"/>
            <a:headEnd/>
            <a:tailEnd/>
          </a:ln>
        </p:spPr>
        <p:txBody>
          <a:bodyPr anchor="ctr"/>
          <a:lstStyle/>
          <a:p>
            <a:pPr algn="r">
              <a:defRPr/>
            </a:pPr>
            <a:r>
              <a:rPr lang="en-US" sz="4400" kern="0">
                <a:solidFill>
                  <a:srgbClr val="800000"/>
                </a:solidFill>
                <a:latin typeface="+mj-lt"/>
                <a:ea typeface="+mj-ea"/>
              </a:rPr>
              <a:t>Act II</a:t>
            </a:r>
            <a:endParaRPr lang="en-US" sz="4400" kern="0" dirty="0">
              <a:solidFill>
                <a:srgbClr val="800000"/>
              </a:solidFill>
              <a:latin typeface="+mj-lt"/>
              <a:ea typeface="+mj-ea"/>
            </a:endParaRPr>
          </a:p>
        </p:txBody>
      </p:sp>
      <p:pic>
        <p:nvPicPr>
          <p:cNvPr id="34818" name="Content Placeholder 5" descr="starburst_colors"/>
          <p:cNvPicPr>
            <a:picLocks noGrp="1" noChangeAspect="1"/>
          </p:cNvPicPr>
          <p:nvPr>
            <p:ph idx="1"/>
          </p:nvPr>
        </p:nvPicPr>
        <p:blipFill>
          <a:blip r:embed="rId3">
            <a:extLst>
              <a:ext uri="{28A0092B-C50C-407E-A947-70E740481C1C}">
                <a14:useLocalDpi xmlns:a14="http://schemas.microsoft.com/office/drawing/2010/main" val="0"/>
              </a:ext>
            </a:extLst>
          </a:blip>
          <a:srcRect l="16328" t="31433" r="19147" b="7089"/>
          <a:stretch>
            <a:fillRect/>
          </a:stretch>
        </p:blipFill>
        <p:spPr bwMode="auto">
          <a:xfrm>
            <a:off x="1371600" y="1219200"/>
            <a:ext cx="3886200" cy="2514600"/>
          </a:xfr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6" descr="colorfrequency.png"/>
          <p:cNvPicPr>
            <a:picLocks noChangeAspect="1"/>
          </p:cNvPicPr>
          <p:nvPr/>
        </p:nvPicPr>
        <p:blipFill>
          <a:blip r:embed="rId4">
            <a:extLst>
              <a:ext uri="{28A0092B-C50C-407E-A947-70E740481C1C}">
                <a14:useLocalDpi xmlns:a14="http://schemas.microsoft.com/office/drawing/2010/main" val="0"/>
              </a:ext>
            </a:extLst>
          </a:blip>
          <a:srcRect l="16527" r="20691"/>
          <a:stretch>
            <a:fillRect/>
          </a:stretch>
        </p:blipFill>
        <p:spPr bwMode="auto">
          <a:xfrm>
            <a:off x="5334000" y="1219200"/>
            <a:ext cx="3505200" cy="5181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7" descr="starburst_totalpacks"/>
          <p:cNvPicPr>
            <a:picLocks noChangeAspect="1"/>
          </p:cNvPicPr>
          <p:nvPr/>
        </p:nvPicPr>
        <p:blipFill>
          <a:blip r:embed="rId5">
            <a:extLst>
              <a:ext uri="{28A0092B-C50C-407E-A947-70E740481C1C}">
                <a14:useLocalDpi xmlns:a14="http://schemas.microsoft.com/office/drawing/2010/main" val="0"/>
              </a:ext>
            </a:extLst>
          </a:blip>
          <a:srcRect l="11111" t="5125" r="1709" b="7739"/>
          <a:stretch>
            <a:fillRect/>
          </a:stretch>
        </p:blipFill>
        <p:spPr bwMode="auto">
          <a:xfrm>
            <a:off x="1371600" y="3810000"/>
            <a:ext cx="3886200" cy="2565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II</a:t>
            </a: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allows the students to make a list of information needed and identify variables on their own. </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II</a:t>
            </a: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finalizes and gives needed information. </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II</a:t>
            </a: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has a checkpoint, a place in the problem where you can get an answer to an intermediate step to make sure you understand what’s going on and make necessary corrections before the problem is over. </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II</a:t>
            </a: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encourages patient problem solvers and leads to student improving </a:t>
            </a:r>
            <a:r>
              <a:rPr lang="en-US" sz="3600" dirty="0" smtClean="0">
                <a:latin typeface="Arial Unicode MS" pitchFamily="34" charset="-128"/>
                <a:ea typeface="Arial Unicode MS" pitchFamily="34" charset="-128"/>
                <a:cs typeface="Arial Unicode MS" pitchFamily="34" charset="-128"/>
              </a:rPr>
              <a:t>their </a:t>
            </a:r>
            <a:r>
              <a:rPr lang="en-US" sz="3600" dirty="0">
                <a:latin typeface="Arial Unicode MS" pitchFamily="34" charset="-128"/>
                <a:ea typeface="Arial Unicode MS" pitchFamily="34" charset="-128"/>
                <a:cs typeface="Arial Unicode MS" pitchFamily="34" charset="-128"/>
              </a:rPr>
              <a:t>decisions. </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bwMode="auto">
          <a:xfrm>
            <a:off x="1295400" y="152400"/>
            <a:ext cx="7391400" cy="1143000"/>
          </a:xfrm>
          <a:prstGeom prst="rect">
            <a:avLst/>
          </a:prstGeom>
          <a:noFill/>
          <a:ln w="9525">
            <a:noFill/>
            <a:miter lim="800000"/>
            <a:headEnd/>
            <a:tailEnd/>
          </a:ln>
        </p:spPr>
        <p:txBody>
          <a:bodyPr anchor="ctr"/>
          <a:lstStyle/>
          <a:p>
            <a:pPr algn="r" eaLnBrk="0" hangingPunct="0">
              <a:defRPr/>
            </a:pPr>
            <a:r>
              <a:rPr lang="en-US" sz="4400" kern="0">
                <a:solidFill>
                  <a:srgbClr val="800000"/>
                </a:solidFill>
                <a:latin typeface="+mj-lt"/>
                <a:ea typeface="+mj-ea"/>
              </a:rPr>
              <a:t>Act III</a:t>
            </a:r>
          </a:p>
        </p:txBody>
      </p:sp>
      <p:pic>
        <p:nvPicPr>
          <p:cNvPr id="4" name="act3 (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6800" y="1720850"/>
            <a:ext cx="7620000" cy="4283075"/>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5"/>
          <p:cNvSpPr>
            <a:spLocks noGrp="1"/>
          </p:cNvSpPr>
          <p:nvPr>
            <p:ph type="title" idx="4294967295"/>
          </p:nvPr>
        </p:nvSpPr>
        <p:spPr/>
        <p:txBody>
          <a:bodyPr/>
          <a:lstStyle/>
          <a:p>
            <a:pPr algn="r"/>
            <a:r>
              <a:rPr lang="en-US">
                <a:solidFill>
                  <a:srgbClr val="800000"/>
                </a:solidFill>
                <a:latin typeface="Arial" charset="0"/>
                <a:ea typeface="ＭＳ Ｐゴシック" charset="0"/>
              </a:rPr>
              <a:t>Act III</a:t>
            </a:r>
          </a:p>
        </p:txBody>
      </p:sp>
      <p:sp>
        <p:nvSpPr>
          <p:cNvPr id="7"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has a Act 3 that shows the answer visually so that students may </a:t>
            </a:r>
            <a:r>
              <a:rPr lang="en-US" sz="3600" dirty="0" smtClean="0">
                <a:latin typeface="Arial Unicode MS" pitchFamily="34" charset="-128"/>
                <a:ea typeface="Arial Unicode MS" pitchFamily="34" charset="-128"/>
                <a:cs typeface="Arial Unicode MS" pitchFamily="34" charset="-128"/>
              </a:rPr>
              <a:t>check </a:t>
            </a:r>
            <a:r>
              <a:rPr lang="en-US" sz="3600" dirty="0">
                <a:latin typeface="Arial Unicode MS" pitchFamily="34" charset="-128"/>
                <a:ea typeface="Arial Unicode MS" pitchFamily="34" charset="-128"/>
                <a:cs typeface="Arial Unicode MS" pitchFamily="34" charset="-128"/>
              </a:rPr>
              <a:t>their </a:t>
            </a:r>
            <a:r>
              <a:rPr lang="en-US" sz="3600" dirty="0" smtClean="0">
                <a:latin typeface="Arial Unicode MS" pitchFamily="34" charset="-128"/>
                <a:ea typeface="Arial Unicode MS" pitchFamily="34" charset="-128"/>
                <a:cs typeface="Arial Unicode MS" pitchFamily="34" charset="-128"/>
              </a:rPr>
              <a:t>results .</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5"/>
          <p:cNvSpPr>
            <a:spLocks noGrp="1"/>
          </p:cNvSpPr>
          <p:nvPr>
            <p:ph type="title" idx="4294967295"/>
          </p:nvPr>
        </p:nvSpPr>
        <p:spPr/>
        <p:txBody>
          <a:bodyPr/>
          <a:lstStyle/>
          <a:p>
            <a:pPr algn="r"/>
            <a:r>
              <a:rPr lang="en-US">
                <a:solidFill>
                  <a:srgbClr val="800000"/>
                </a:solidFill>
                <a:latin typeface="Arial" charset="0"/>
                <a:ea typeface="ＭＳ Ｐゴシック" charset="0"/>
              </a:rPr>
              <a:t>Act III</a:t>
            </a:r>
          </a:p>
        </p:txBody>
      </p:sp>
      <p:sp>
        <p:nvSpPr>
          <p:cNvPr id="7"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lets the student determine whether or not the model describes the system accurately.</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III</a:t>
            </a: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sets the stage for the next topic or extension lesson</a:t>
            </a:r>
            <a:r>
              <a:rPr lang="en-US" sz="3600" dirty="0" smtClean="0">
                <a:latin typeface="Arial Unicode MS" pitchFamily="34" charset="-128"/>
                <a:ea typeface="Arial Unicode MS" pitchFamily="34" charset="-128"/>
                <a:cs typeface="Arial Unicode MS" pitchFamily="34" charset="-128"/>
              </a:rPr>
              <a:t>.</a:t>
            </a:r>
          </a:p>
          <a:p>
            <a:pPr marL="342900" indent="-342900">
              <a:lnSpc>
                <a:spcPct val="85000"/>
              </a:lnSpc>
              <a:spcBef>
                <a:spcPct val="20000"/>
              </a:spcBef>
              <a:defRPr/>
            </a:pPr>
            <a:endParaRPr lang="en-US" sz="360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dirty="0" smtClean="0">
                <a:solidFill>
                  <a:srgbClr val="3366FF"/>
                </a:solidFill>
                <a:latin typeface="Arial Unicode MS" pitchFamily="34" charset="-128"/>
                <a:ea typeface="Arial Unicode MS" pitchFamily="34" charset="-128"/>
                <a:cs typeface="Arial Unicode MS" pitchFamily="34" charset="-128"/>
              </a:rPr>
              <a:t>Is there an Act 4?</a:t>
            </a:r>
            <a:r>
              <a:rPr lang="en-US" sz="3600" dirty="0" smtClean="0">
                <a:latin typeface="Arial Unicode MS" pitchFamily="34" charset="-128"/>
                <a:ea typeface="Arial Unicode MS" pitchFamily="34" charset="-128"/>
                <a:cs typeface="Arial Unicode MS" pitchFamily="34" charset="-128"/>
              </a:rPr>
              <a:t> </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idx="4294967295"/>
          </p:nvPr>
        </p:nvSpPr>
        <p:spPr/>
        <p:txBody>
          <a:bodyPr/>
          <a:lstStyle/>
          <a:p>
            <a:pPr algn="r" eaLnBrk="1" hangingPunct="1"/>
            <a:r>
              <a:rPr lang="en-US" dirty="0" smtClean="0">
                <a:solidFill>
                  <a:srgbClr val="800000"/>
                </a:solidFill>
                <a:latin typeface="Arial" charset="0"/>
                <a:ea typeface="ＭＳ Ｐゴシック" charset="0"/>
              </a:rPr>
              <a:t>General</a:t>
            </a:r>
            <a:endParaRPr lang="en-US" dirty="0">
              <a:solidFill>
                <a:srgbClr val="800000"/>
              </a:solidFill>
              <a:latin typeface="Arial" charset="0"/>
              <a:ea typeface="ＭＳ Ｐゴシック" charset="0"/>
            </a:endParaRPr>
          </a:p>
        </p:txBody>
      </p:sp>
      <p:sp>
        <p:nvSpPr>
          <p:cNvPr id="49155" name="Rectangle 3"/>
          <p:cNvSpPr>
            <a:spLocks noGrp="1" noChangeArrowheads="1"/>
          </p:cNvSpPr>
          <p:nvPr>
            <p:ph type="body" idx="1"/>
          </p:nvPr>
        </p:nvSpPr>
        <p:spPr bwMode="auto">
          <a:xfrm>
            <a:off x="1371600" y="1447800"/>
            <a:ext cx="75438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US" sz="3600">
                <a:latin typeface="Arial Unicode MS" charset="0"/>
                <a:ea typeface="ＭＳ Ｐゴシック" charset="0"/>
                <a:cs typeface="Arial Unicode MS" charset="0"/>
              </a:rPr>
              <a:t>	The task is relevant and meaningful at the student's grade level - There is a need for this task.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latin typeface="Arial" charset="0"/>
                <a:ea typeface="ＭＳ Ｐゴシック" charset="0"/>
              </a:rPr>
              <a:t>The analysis tool is meant to be used </a:t>
            </a:r>
            <a:r>
              <a:rPr lang="en-US" dirty="0" smtClean="0">
                <a:latin typeface="Arial" charset="0"/>
                <a:ea typeface="ＭＳ Ｐゴシック" charset="0"/>
              </a:rPr>
              <a:t>to review and select Three </a:t>
            </a:r>
            <a:r>
              <a:rPr lang="en-US" dirty="0">
                <a:latin typeface="Arial" charset="0"/>
                <a:ea typeface="ＭＳ Ｐゴシック" charset="0"/>
              </a:rPr>
              <a:t>Act Task. </a:t>
            </a:r>
          </a:p>
          <a:p>
            <a:r>
              <a:rPr lang="en-US" dirty="0">
                <a:latin typeface="Arial" charset="0"/>
                <a:ea typeface="ＭＳ Ｐゴシック" charset="0"/>
              </a:rPr>
              <a:t>Each section should be considered after </a:t>
            </a:r>
            <a:r>
              <a:rPr lang="en-US" dirty="0" smtClean="0">
                <a:latin typeface="Arial" charset="0"/>
                <a:ea typeface="ＭＳ Ｐゴシック" charset="0"/>
              </a:rPr>
              <a:t>watching </a:t>
            </a:r>
            <a:r>
              <a:rPr lang="en-US" dirty="0">
                <a:latin typeface="Arial" charset="0"/>
                <a:ea typeface="ＭＳ Ｐゴシック" charset="0"/>
              </a:rPr>
              <a:t>the corresponding act of the task.</a:t>
            </a:r>
          </a:p>
          <a:p>
            <a:r>
              <a:rPr lang="en-US" dirty="0">
                <a:latin typeface="Arial" charset="0"/>
                <a:ea typeface="ＭＳ Ｐゴシック" charset="0"/>
              </a:rPr>
              <a:t>The </a:t>
            </a:r>
            <a:r>
              <a:rPr lang="en-US" dirty="0" smtClean="0">
                <a:latin typeface="Arial" charset="0"/>
                <a:ea typeface="ＭＳ Ｐゴシック" charset="0"/>
              </a:rPr>
              <a:t>general characteristics </a:t>
            </a:r>
            <a:r>
              <a:rPr lang="en-US" dirty="0">
                <a:latin typeface="Arial" charset="0"/>
                <a:ea typeface="ＭＳ Ｐゴシック" charset="0"/>
              </a:rPr>
              <a:t>should be </a:t>
            </a:r>
            <a:r>
              <a:rPr lang="en-US" dirty="0" smtClean="0">
                <a:latin typeface="Arial" charset="0"/>
                <a:ea typeface="ＭＳ Ｐゴシック" charset="0"/>
              </a:rPr>
              <a:t>considered </a:t>
            </a:r>
            <a:r>
              <a:rPr lang="en-US" dirty="0">
                <a:latin typeface="Arial" charset="0"/>
                <a:ea typeface="ＭＳ Ｐゴシック" charset="0"/>
              </a:rPr>
              <a:t>after viewing all three acts.</a:t>
            </a:r>
          </a:p>
        </p:txBody>
      </p:sp>
      <p:sp>
        <p:nvSpPr>
          <p:cNvPr id="3" name="Title 1"/>
          <p:cNvSpPr txBox="1">
            <a:spLocks/>
          </p:cNvSpPr>
          <p:nvPr/>
        </p:nvSpPr>
        <p:spPr bwMode="auto">
          <a:xfrm>
            <a:off x="1295400" y="152400"/>
            <a:ext cx="7391400" cy="1143000"/>
          </a:xfrm>
          <a:prstGeom prst="rect">
            <a:avLst/>
          </a:prstGeom>
          <a:noFill/>
          <a:ln w="9525">
            <a:noFill/>
            <a:miter lim="800000"/>
            <a:headEnd/>
            <a:tailEnd/>
          </a:ln>
        </p:spPr>
        <p:txBody>
          <a:bodyPr anchor="ctr"/>
          <a:lstStyle/>
          <a:p>
            <a:pPr algn="r">
              <a:defRPr/>
            </a:pPr>
            <a:r>
              <a:rPr lang="en-US" sz="4400" kern="0" dirty="0">
                <a:solidFill>
                  <a:srgbClr val="800000"/>
                </a:solidFill>
                <a:latin typeface="+mj-lt"/>
                <a:ea typeface="+mj-ea"/>
              </a:rPr>
              <a:t>Instructions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p:txBody>
          <a:bodyPr/>
          <a:lstStyle/>
          <a:p>
            <a:pPr algn="r" eaLnBrk="1" hangingPunct="1"/>
            <a:r>
              <a:rPr lang="en-US" dirty="0" smtClean="0">
                <a:solidFill>
                  <a:srgbClr val="800000"/>
                </a:solidFill>
                <a:latin typeface="Arial" charset="0"/>
                <a:ea typeface="ＭＳ Ｐゴシック" charset="0"/>
              </a:rPr>
              <a:t>General</a:t>
            </a:r>
            <a:endParaRPr lang="en-US" dirty="0">
              <a:solidFill>
                <a:srgbClr val="800000"/>
              </a:solidFill>
              <a:latin typeface="Arial" charset="0"/>
              <a:ea typeface="ＭＳ Ｐゴシック" charset="0"/>
            </a:endParaRPr>
          </a:p>
        </p:txBody>
      </p:sp>
      <p:sp>
        <p:nvSpPr>
          <p:cNvPr id="49155" name="Rectangle 3"/>
          <p:cNvSpPr>
            <a:spLocks noGrp="1" noChangeArrowheads="1"/>
          </p:cNvSpPr>
          <p:nvPr>
            <p:ph type="body" idx="1"/>
          </p:nvPr>
        </p:nvSpPr>
        <p:spPr bwMode="auto">
          <a:xfrm>
            <a:off x="1371600" y="1447800"/>
            <a:ext cx="75438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US" sz="3600" dirty="0">
                <a:latin typeface="Arial Unicode MS" charset="0"/>
                <a:ea typeface="ＭＳ Ｐゴシック" charset="0"/>
                <a:cs typeface="Arial Unicode MS" charset="0"/>
              </a:rPr>
              <a:t>	The task, along with appropriate </a:t>
            </a:r>
            <a:r>
              <a:rPr lang="en-US" sz="3600" dirty="0" smtClean="0">
                <a:latin typeface="Arial Unicode MS" charset="0"/>
                <a:ea typeface="ＭＳ Ｐゴシック" charset="0"/>
                <a:cs typeface="Arial Unicode MS" charset="0"/>
              </a:rPr>
              <a:t>teacher </a:t>
            </a:r>
            <a:r>
              <a:rPr lang="en-US" sz="3600" dirty="0">
                <a:latin typeface="Arial Unicode MS" charset="0"/>
                <a:ea typeface="ＭＳ Ｐゴシック" charset="0"/>
                <a:cs typeface="Arial Unicode MS" charset="0"/>
              </a:rPr>
              <a:t>facilitation, leads to students recognizing and understanding important mathematical concepts.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pPr algn="r" eaLnBrk="1" hangingPunct="1"/>
            <a:r>
              <a:rPr lang="en-US" dirty="0" smtClean="0">
                <a:solidFill>
                  <a:srgbClr val="800000"/>
                </a:solidFill>
                <a:latin typeface="Arial" charset="0"/>
                <a:ea typeface="ＭＳ Ｐゴシック" charset="0"/>
              </a:rPr>
              <a:t>General</a:t>
            </a:r>
            <a:endParaRPr lang="en-US" dirty="0">
              <a:solidFill>
                <a:srgbClr val="800000"/>
              </a:solidFill>
              <a:latin typeface="Arial" charset="0"/>
              <a:ea typeface="ＭＳ Ｐゴシック" charset="0"/>
            </a:endParaRPr>
          </a:p>
        </p:txBody>
      </p:sp>
      <p:sp>
        <p:nvSpPr>
          <p:cNvPr id="49155" name="Rectangle 3"/>
          <p:cNvSpPr>
            <a:spLocks noGrp="1" noChangeArrowheads="1"/>
          </p:cNvSpPr>
          <p:nvPr>
            <p:ph type="body" idx="1"/>
          </p:nvPr>
        </p:nvSpPr>
        <p:spPr bwMode="auto">
          <a:xfrm>
            <a:off x="1371600" y="1447800"/>
            <a:ext cx="75438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US" sz="3600">
                <a:latin typeface="Arial Unicode MS" charset="0"/>
                <a:ea typeface="ＭＳ Ｐゴシック" charset="0"/>
                <a:cs typeface="Arial Unicode MS" charset="0"/>
              </a:rPr>
              <a:t>	The task depicts reality by telling a story including an engaging introduction, information, and a conclusion.</a:t>
            </a:r>
          </a:p>
          <a:p>
            <a:pPr eaLnBrk="1" hangingPunct="1">
              <a:buFontTx/>
              <a:buNone/>
            </a:pPr>
            <a:endParaRPr lang="en-US" sz="3600">
              <a:latin typeface="Arial Unicode MS" charset="0"/>
              <a:ea typeface="ＭＳ Ｐゴシック" charset="0"/>
              <a:cs typeface="Arial Unicode M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p:txBody>
          <a:bodyPr/>
          <a:lstStyle/>
          <a:p>
            <a:pPr algn="r" eaLnBrk="1" hangingPunct="1"/>
            <a:r>
              <a:rPr lang="en-US" dirty="0" smtClean="0">
                <a:solidFill>
                  <a:srgbClr val="800000"/>
                </a:solidFill>
                <a:latin typeface="Arial" charset="0"/>
                <a:ea typeface="ＭＳ Ｐゴシック" charset="0"/>
              </a:rPr>
              <a:t>General</a:t>
            </a:r>
            <a:endParaRPr lang="en-US" dirty="0">
              <a:solidFill>
                <a:srgbClr val="800000"/>
              </a:solidFill>
              <a:latin typeface="Arial" charset="0"/>
              <a:ea typeface="ＭＳ Ｐゴシック" charset="0"/>
            </a:endParaRPr>
          </a:p>
        </p:txBody>
      </p:sp>
      <p:sp>
        <p:nvSpPr>
          <p:cNvPr id="49155" name="Rectangle 3"/>
          <p:cNvSpPr>
            <a:spLocks noGrp="1" noChangeArrowheads="1"/>
          </p:cNvSpPr>
          <p:nvPr>
            <p:ph type="body" idx="1"/>
          </p:nvPr>
        </p:nvSpPr>
        <p:spPr bwMode="auto">
          <a:xfrm>
            <a:off x="1371600" y="1447800"/>
            <a:ext cx="75438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US" sz="3600">
                <a:latin typeface="Arial" charset="0"/>
                <a:ea typeface="ＭＳ Ｐゴシック" charset="0"/>
              </a:rPr>
              <a:t>	The task includes multimedia, encourages intuition, asks short questions, lets students do and allows teachers to be less helpful.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idx="4294967295"/>
          </p:nvPr>
        </p:nvSpPr>
        <p:spPr/>
        <p:txBody>
          <a:bodyPr/>
          <a:lstStyle/>
          <a:p>
            <a:pPr algn="r" eaLnBrk="1" hangingPunct="1"/>
            <a:r>
              <a:rPr lang="en-US" dirty="0" smtClean="0">
                <a:solidFill>
                  <a:srgbClr val="800000"/>
                </a:solidFill>
                <a:latin typeface="Arial" charset="0"/>
                <a:ea typeface="ＭＳ Ｐゴシック" charset="0"/>
              </a:rPr>
              <a:t>General</a:t>
            </a:r>
            <a:endParaRPr lang="en-US" dirty="0">
              <a:solidFill>
                <a:srgbClr val="800000"/>
              </a:solidFill>
              <a:latin typeface="Arial" charset="0"/>
              <a:ea typeface="ＭＳ Ｐゴシック" charset="0"/>
            </a:endParaRPr>
          </a:p>
        </p:txBody>
      </p:sp>
      <p:sp>
        <p:nvSpPr>
          <p:cNvPr id="4" name="Rectangle 3"/>
          <p:cNvSpPr txBox="1">
            <a:spLocks noChangeArrowheads="1"/>
          </p:cNvSpPr>
          <p:nvPr/>
        </p:nvSpPr>
        <p:spPr bwMode="auto">
          <a:xfrm>
            <a:off x="1219200" y="990600"/>
            <a:ext cx="7543800" cy="46482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reaches a level four on the Depth of Knowledge (DOK) criteria. </a:t>
            </a:r>
            <a:endParaRPr lang="en-US" sz="3600" dirty="0" smtClean="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i="1" kern="0" dirty="0" smtClean="0">
                <a:solidFill>
                  <a:srgbClr val="0070C0"/>
                </a:solidFill>
                <a:latin typeface="Arial Unicode MS" pitchFamily="34" charset="-128"/>
                <a:ea typeface="Arial Unicode MS" pitchFamily="34" charset="-128"/>
                <a:cs typeface="Arial Unicode MS" pitchFamily="34" charset="-128"/>
              </a:rPr>
              <a:t>Level 4 – Extended Thinking</a:t>
            </a:r>
          </a:p>
          <a:p>
            <a:pPr marL="342900" indent="-342900">
              <a:lnSpc>
                <a:spcPct val="85000"/>
              </a:lnSpc>
              <a:spcBef>
                <a:spcPct val="20000"/>
              </a:spcBef>
              <a:defRPr/>
            </a:pPr>
            <a:r>
              <a:rPr lang="en-US" sz="3600" i="1" kern="0" dirty="0" smtClean="0">
                <a:solidFill>
                  <a:srgbClr val="0070C0"/>
                </a:solidFill>
                <a:latin typeface="Arial Unicode MS" pitchFamily="34" charset="-128"/>
                <a:ea typeface="Arial Unicode MS" pitchFamily="34" charset="-128"/>
                <a:cs typeface="Arial Unicode MS" pitchFamily="34" charset="-128"/>
              </a:rPr>
              <a:t>Requires an investigation, time to think and process multiple conditions of the problem.</a:t>
            </a:r>
          </a:p>
          <a:p>
            <a:pPr marL="342900" indent="-342900">
              <a:lnSpc>
                <a:spcPct val="85000"/>
              </a:lnSpc>
              <a:spcBef>
                <a:spcPct val="20000"/>
              </a:spcBef>
              <a:defRPr/>
            </a:pP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idx="4294967295"/>
          </p:nvPr>
        </p:nvSpPr>
        <p:spPr/>
        <p:txBody>
          <a:bodyPr/>
          <a:lstStyle/>
          <a:p>
            <a:pPr algn="r" eaLnBrk="1" hangingPunct="1"/>
            <a:r>
              <a:rPr lang="en-US" dirty="0" smtClean="0">
                <a:solidFill>
                  <a:srgbClr val="800000"/>
                </a:solidFill>
                <a:latin typeface="Arial" charset="0"/>
                <a:ea typeface="ＭＳ Ｐゴシック" charset="0"/>
              </a:rPr>
              <a:t>General</a:t>
            </a:r>
            <a:endParaRPr lang="en-US" dirty="0">
              <a:solidFill>
                <a:srgbClr val="800000"/>
              </a:solidFill>
              <a:latin typeface="Arial" charset="0"/>
              <a:ea typeface="ＭＳ Ｐゴシック" charset="0"/>
            </a:endParaRP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“turns the real world into math” and “turns math back into the real world”. </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idx="4294967295"/>
          </p:nvPr>
        </p:nvSpPr>
        <p:spPr>
          <a:xfrm>
            <a:off x="1676400" y="152400"/>
            <a:ext cx="7239000" cy="1143000"/>
          </a:xfrm>
        </p:spPr>
        <p:txBody>
          <a:bodyPr/>
          <a:lstStyle/>
          <a:p>
            <a:pPr algn="r" eaLnBrk="1" hangingPunct="1"/>
            <a:r>
              <a:rPr lang="en-US">
                <a:solidFill>
                  <a:srgbClr val="800000"/>
                </a:solidFill>
                <a:latin typeface="Arial" charset="0"/>
                <a:ea typeface="ＭＳ Ｐゴシック" charset="0"/>
              </a:rPr>
              <a:t>Disclaimer</a:t>
            </a:r>
          </a:p>
        </p:txBody>
      </p:sp>
      <p:sp>
        <p:nvSpPr>
          <p:cNvPr id="49155" name="Rectangle 3"/>
          <p:cNvSpPr>
            <a:spLocks noGrp="1" noChangeArrowheads="1"/>
          </p:cNvSpPr>
          <p:nvPr>
            <p:ph type="body" idx="1"/>
          </p:nvPr>
        </p:nvSpPr>
        <p:spPr bwMode="auto">
          <a:xfrm>
            <a:off x="1219200" y="1066800"/>
            <a:ext cx="76962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5000"/>
              </a:lnSpc>
              <a:buFontTx/>
              <a:buNone/>
            </a:pPr>
            <a:endParaRPr lang="en-US" sz="2800" dirty="0">
              <a:latin typeface="Arial" charset="0"/>
              <a:ea typeface="ＭＳ Ｐゴシック" charset="0"/>
            </a:endParaRPr>
          </a:p>
          <a:p>
            <a:pPr eaLnBrk="1" hangingPunct="1">
              <a:lnSpc>
                <a:spcPct val="85000"/>
              </a:lnSpc>
              <a:buFontTx/>
              <a:buNone/>
            </a:pPr>
            <a:r>
              <a:rPr lang="en-US" sz="3600" dirty="0">
                <a:latin typeface="Arial Unicode MS" charset="0"/>
                <a:ea typeface="ＭＳ Ｐゴシック" charset="0"/>
                <a:cs typeface="Arial Unicode MS" charset="0"/>
              </a:rPr>
              <a:t>	It is not necessary for one task to contain all of these components. It would be rare to find a task with all </a:t>
            </a:r>
            <a:r>
              <a:rPr lang="en-US" sz="3600" dirty="0" smtClean="0">
                <a:latin typeface="Arial Unicode MS" charset="0"/>
                <a:ea typeface="ＭＳ Ｐゴシック" charset="0"/>
                <a:cs typeface="Arial Unicode MS" charset="0"/>
              </a:rPr>
              <a:t>characteristic listed in the tool!</a:t>
            </a:r>
            <a:endParaRPr lang="en-US" sz="3600" dirty="0">
              <a:latin typeface="Arial Unicode MS" charset="0"/>
              <a:ea typeface="ＭＳ Ｐゴシック" charset="0"/>
              <a:cs typeface="Arial Unicode MS" charset="0"/>
            </a:endParaRPr>
          </a:p>
          <a:p>
            <a:pPr eaLnBrk="1" hangingPunct="1">
              <a:lnSpc>
                <a:spcPct val="85000"/>
              </a:lnSpc>
              <a:buFontTx/>
              <a:buNone/>
            </a:pPr>
            <a:endParaRPr lang="en-US" sz="3600" dirty="0">
              <a:latin typeface="Arial Unicode MS" charset="0"/>
              <a:ea typeface="ＭＳ Ｐゴシック" charset="0"/>
              <a:cs typeface="Arial Unicode MS" charset="0"/>
            </a:endParaRPr>
          </a:p>
          <a:p>
            <a:pPr eaLnBrk="1" hangingPunct="1">
              <a:lnSpc>
                <a:spcPct val="85000"/>
              </a:lnSpc>
              <a:buFontTx/>
              <a:buNone/>
            </a:pPr>
            <a:endParaRPr lang="en-US" sz="3600" dirty="0">
              <a:latin typeface="Arial Unicode MS" charset="0"/>
              <a:ea typeface="ＭＳ Ｐゴシック" charset="0"/>
              <a:cs typeface="Arial Unicode MS" charset="0"/>
            </a:endParaRPr>
          </a:p>
          <a:p>
            <a:pPr eaLnBrk="1" hangingPunct="1">
              <a:lnSpc>
                <a:spcPct val="85000"/>
              </a:lnSpc>
              <a:buFontTx/>
              <a:buNone/>
            </a:pPr>
            <a:endParaRPr lang="en-US" sz="3600" i="1" dirty="0">
              <a:solidFill>
                <a:srgbClr val="0070C0"/>
              </a:solidFill>
              <a:latin typeface="Arial Unicode MS" charset="0"/>
              <a:ea typeface="ＭＳ Ｐゴシック" charset="0"/>
              <a:cs typeface="Arial Unicode M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idx="4294967295"/>
          </p:nvPr>
        </p:nvSpPr>
        <p:spPr/>
        <p:txBody>
          <a:bodyPr/>
          <a:lstStyle/>
          <a:p>
            <a:pPr eaLnBrk="1" hangingPunct="1"/>
            <a:r>
              <a:rPr lang="en-US">
                <a:solidFill>
                  <a:srgbClr val="800000"/>
                </a:solidFill>
                <a:latin typeface="Arial" charset="0"/>
                <a:ea typeface="ＭＳ Ｐゴシック" charset="0"/>
              </a:rPr>
              <a:t>Project Contributors</a:t>
            </a:r>
          </a:p>
        </p:txBody>
      </p:sp>
      <p:sp>
        <p:nvSpPr>
          <p:cNvPr id="69634" name="Content Placeholder 2"/>
          <p:cNvSpPr>
            <a:spLocks noGrp="1"/>
          </p:cNvSpPr>
          <p:nvPr>
            <p:ph idx="1"/>
          </p:nvPr>
        </p:nvSpPr>
        <p:spPr bwMode="auto">
          <a:xfrm>
            <a:off x="1074823" y="1219200"/>
            <a:ext cx="80772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eaLnBrk="1" hangingPunct="1">
              <a:buFontTx/>
              <a:buNone/>
            </a:pPr>
            <a:r>
              <a:rPr lang="en-US" sz="2800" dirty="0" smtClean="0">
                <a:latin typeface="Arial" charset="0"/>
                <a:ea typeface="ＭＳ Ｐゴシック" charset="0"/>
              </a:rPr>
              <a:t>Reviewers:</a:t>
            </a:r>
          </a:p>
          <a:p>
            <a:pPr eaLnBrk="1" hangingPunct="1"/>
            <a:r>
              <a:rPr lang="en-US" sz="2800" dirty="0" smtClean="0">
                <a:latin typeface="Arial" charset="0"/>
                <a:ea typeface="ＭＳ Ｐゴシック" charset="0"/>
              </a:rPr>
              <a:t>Dane </a:t>
            </a:r>
            <a:r>
              <a:rPr lang="en-US" sz="2800" dirty="0" err="1" smtClean="0">
                <a:latin typeface="Arial" charset="0"/>
                <a:ea typeface="ＭＳ Ｐゴシック" charset="0"/>
              </a:rPr>
              <a:t>Ehlert</a:t>
            </a:r>
            <a:endParaRPr lang="en-US" sz="2800" dirty="0" smtClean="0">
              <a:latin typeface="Arial" charset="0"/>
              <a:ea typeface="ＭＳ Ｐゴシック" charset="0"/>
            </a:endParaRPr>
          </a:p>
          <a:p>
            <a:pPr eaLnBrk="1" hangingPunct="1"/>
            <a:r>
              <a:rPr lang="en-US" sz="2800" dirty="0" smtClean="0">
                <a:latin typeface="Arial" charset="0"/>
                <a:ea typeface="ＭＳ Ｐゴシック" charset="0"/>
              </a:rPr>
              <a:t>Graham Fletcher</a:t>
            </a:r>
          </a:p>
          <a:p>
            <a:pPr eaLnBrk="1" hangingPunct="1"/>
            <a:r>
              <a:rPr lang="en-US" sz="2800" dirty="0">
                <a:latin typeface="Arial" charset="0"/>
                <a:ea typeface="ＭＳ Ｐゴシック" charset="0"/>
              </a:rPr>
              <a:t>Robert </a:t>
            </a:r>
            <a:r>
              <a:rPr lang="en-US" sz="2800" dirty="0" err="1">
                <a:latin typeface="Arial" charset="0"/>
                <a:ea typeface="ＭＳ Ｐゴシック" charset="0"/>
              </a:rPr>
              <a:t>Kaplinsky</a:t>
            </a:r>
            <a:endParaRPr lang="en-US" sz="2800" dirty="0">
              <a:latin typeface="Arial" charset="0"/>
              <a:ea typeface="ＭＳ Ｐゴシック" charset="0"/>
            </a:endParaRPr>
          </a:p>
          <a:p>
            <a:pPr eaLnBrk="1" hangingPunct="1"/>
            <a:r>
              <a:rPr lang="en-US" sz="2800" dirty="0">
                <a:latin typeface="Arial" charset="0"/>
                <a:ea typeface="ＭＳ Ｐゴシック" charset="0"/>
              </a:rPr>
              <a:t>Dan </a:t>
            </a:r>
            <a:r>
              <a:rPr lang="en-US" sz="2800" dirty="0" smtClean="0">
                <a:latin typeface="Arial" charset="0"/>
                <a:ea typeface="ＭＳ Ｐゴシック" charset="0"/>
              </a:rPr>
              <a:t>Meyer</a:t>
            </a:r>
          </a:p>
          <a:p>
            <a:pPr eaLnBrk="1" hangingPunct="1"/>
            <a:r>
              <a:rPr lang="en-US" sz="2800" dirty="0" smtClean="0">
                <a:latin typeface="Arial" charset="0"/>
                <a:ea typeface="ＭＳ Ｐゴシック" charset="0"/>
              </a:rPr>
              <a:t>Jon </a:t>
            </a:r>
            <a:r>
              <a:rPr lang="en-US" sz="2800" dirty="0">
                <a:latin typeface="Arial" charset="0"/>
                <a:ea typeface="ＭＳ Ｐゴシック" charset="0"/>
              </a:rPr>
              <a:t>Orr</a:t>
            </a:r>
          </a:p>
          <a:p>
            <a:pPr eaLnBrk="1" hangingPunct="1"/>
            <a:r>
              <a:rPr lang="en-US" sz="2800" dirty="0" smtClean="0">
                <a:latin typeface="Arial" charset="0"/>
                <a:ea typeface="ＭＳ Ｐゴシック" charset="0"/>
              </a:rPr>
              <a:t>Kyle Pearce</a:t>
            </a:r>
          </a:p>
          <a:p>
            <a:pPr eaLnBrk="1" hangingPunct="1"/>
            <a:r>
              <a:rPr lang="en-US" sz="2800" dirty="0" smtClean="0">
                <a:latin typeface="Arial" charset="0"/>
                <a:ea typeface="ＭＳ Ｐゴシック" charset="0"/>
              </a:rPr>
              <a:t>Michael </a:t>
            </a:r>
            <a:r>
              <a:rPr lang="en-US" sz="2800" dirty="0" err="1">
                <a:latin typeface="Arial" charset="0"/>
                <a:ea typeface="ＭＳ Ｐゴシック" charset="0"/>
              </a:rPr>
              <a:t>Wiernicki</a:t>
            </a:r>
            <a:endParaRPr lang="en-US" sz="2800" dirty="0">
              <a:latin typeface="Arial" charset="0"/>
              <a:ea typeface="ＭＳ Ｐゴシック" charset="0"/>
            </a:endParaRPr>
          </a:p>
          <a:p>
            <a:pPr eaLnBrk="1" hangingPunct="1">
              <a:buNone/>
            </a:pPr>
            <a:r>
              <a:rPr lang="en-US" sz="2800" dirty="0" smtClean="0">
                <a:latin typeface="Arial" charset="0"/>
                <a:ea typeface="ＭＳ Ｐゴシック" charset="0"/>
              </a:rPr>
              <a:t>Undergraduate Researcher:</a:t>
            </a:r>
          </a:p>
          <a:p>
            <a:pPr eaLnBrk="1" hangingPunct="1">
              <a:buNone/>
            </a:pPr>
            <a:r>
              <a:rPr lang="en-US" sz="2800" dirty="0" smtClean="0">
                <a:latin typeface="Arial" charset="0"/>
                <a:ea typeface="ＭＳ Ｐゴシック" charset="0"/>
              </a:rPr>
              <a:t>Jamie Mullins</a:t>
            </a:r>
            <a:endParaRPr lang="en-US" sz="2800" dirty="0">
              <a:latin typeface="Arial" charset="0"/>
              <a:ea typeface="ＭＳ Ｐゴシック" charset="0"/>
            </a:endParaRPr>
          </a:p>
          <a:p>
            <a:pPr eaLnBrk="1" hangingPunct="1">
              <a:buFontTx/>
              <a:buNone/>
            </a:pPr>
            <a:endParaRPr lang="en-US" sz="2800" dirty="0">
              <a:latin typeface="Arial" charset="0"/>
              <a:ea typeface="ＭＳ Ｐゴシック" charset="0"/>
            </a:endParaRPr>
          </a:p>
        </p:txBody>
      </p:sp>
      <p:sp>
        <p:nvSpPr>
          <p:cNvPr id="69635" name="TextBox 1"/>
          <p:cNvSpPr txBox="1">
            <a:spLocks noChangeArrowheads="1"/>
          </p:cNvSpPr>
          <p:nvPr/>
        </p:nvSpPr>
        <p:spPr bwMode="auto">
          <a:xfrm>
            <a:off x="4138613" y="-2984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idx="4294967295"/>
          </p:nvPr>
        </p:nvSpPr>
        <p:spPr/>
        <p:txBody>
          <a:bodyPr/>
          <a:lstStyle/>
          <a:p>
            <a:pPr algn="r" eaLnBrk="1" hangingPunct="1"/>
            <a:r>
              <a:rPr lang="en-US" dirty="0" smtClean="0">
                <a:solidFill>
                  <a:srgbClr val="800000"/>
                </a:solidFill>
                <a:latin typeface="Arial" charset="0"/>
                <a:ea typeface="ＭＳ Ｐゴシック" charset="0"/>
              </a:rPr>
              <a:t>The Three Acts</a:t>
            </a:r>
            <a:endParaRPr lang="en-US" dirty="0">
              <a:solidFill>
                <a:srgbClr val="800000"/>
              </a:solidFill>
              <a:latin typeface="Arial" charset="0"/>
              <a:ea typeface="ＭＳ Ｐゴシック" charset="0"/>
            </a:endParaRP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2800" kern="0" dirty="0">
              <a:latin typeface="+mn-lt"/>
              <a:ea typeface="+mn-ea"/>
            </a:endParaRPr>
          </a:p>
          <a:p>
            <a:pPr marL="571500" indent="-571500">
              <a:lnSpc>
                <a:spcPct val="85000"/>
              </a:lnSpc>
              <a:spcBef>
                <a:spcPct val="20000"/>
              </a:spcBef>
              <a:buFont typeface="Arial"/>
              <a:buChar char="•"/>
              <a:defRPr/>
            </a:pPr>
            <a:r>
              <a:rPr lang="en-US" sz="3600" dirty="0" smtClean="0">
                <a:latin typeface="Arial Unicode MS" pitchFamily="34" charset="-128"/>
                <a:ea typeface="Arial Unicode MS" pitchFamily="34" charset="-128"/>
                <a:cs typeface="Arial Unicode MS" pitchFamily="34" charset="-128"/>
              </a:rPr>
              <a:t>Act 1 – The Prompt, The Main Questions and Investing in the Problem</a:t>
            </a:r>
          </a:p>
          <a:p>
            <a:pPr marL="571500" indent="-571500">
              <a:lnSpc>
                <a:spcPct val="85000"/>
              </a:lnSpc>
              <a:spcBef>
                <a:spcPct val="20000"/>
              </a:spcBef>
              <a:buFont typeface="Arial"/>
              <a:buChar char="•"/>
              <a:defRPr/>
            </a:pPr>
            <a:r>
              <a:rPr lang="en-US" sz="3600" dirty="0" smtClean="0">
                <a:latin typeface="Arial Unicode MS" pitchFamily="34" charset="-128"/>
                <a:ea typeface="Arial Unicode MS" pitchFamily="34" charset="-128"/>
                <a:cs typeface="Arial Unicode MS" pitchFamily="34" charset="-128"/>
              </a:rPr>
              <a:t>Act 2 – The Information Gathering and Problem Solving</a:t>
            </a:r>
          </a:p>
          <a:p>
            <a:pPr marL="571500" indent="-571500">
              <a:lnSpc>
                <a:spcPct val="85000"/>
              </a:lnSpc>
              <a:spcBef>
                <a:spcPct val="20000"/>
              </a:spcBef>
              <a:buFont typeface="Arial"/>
              <a:buChar char="•"/>
              <a:defRPr/>
            </a:pPr>
            <a:r>
              <a:rPr lang="en-US" sz="3600" dirty="0" smtClean="0">
                <a:latin typeface="Arial Unicode MS" pitchFamily="34" charset="-128"/>
                <a:ea typeface="Arial Unicode MS" pitchFamily="34" charset="-128"/>
                <a:cs typeface="Arial Unicode MS" pitchFamily="34" charset="-128"/>
              </a:rPr>
              <a:t>Act 3 – The Reveal</a:t>
            </a:r>
          </a:p>
          <a:p>
            <a:pPr>
              <a:lnSpc>
                <a:spcPct val="85000"/>
              </a:lnSpc>
              <a:spcBef>
                <a:spcPct val="20000"/>
              </a:spcBef>
              <a:defRPr/>
            </a:pP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1251274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295400" y="152400"/>
            <a:ext cx="7391400" cy="1143000"/>
          </a:xfrm>
          <a:prstGeom prst="rect">
            <a:avLst/>
          </a:prstGeom>
          <a:noFill/>
          <a:ln w="9525">
            <a:noFill/>
            <a:miter lim="800000"/>
            <a:headEnd/>
            <a:tailEnd/>
          </a:ln>
        </p:spPr>
        <p:txBody>
          <a:bodyPr anchor="ctr"/>
          <a:lstStyle/>
          <a:p>
            <a:pPr algn="r">
              <a:defRPr/>
            </a:pPr>
            <a:r>
              <a:rPr lang="en-US" sz="4400" kern="0">
                <a:solidFill>
                  <a:srgbClr val="800000"/>
                </a:solidFill>
                <a:latin typeface="+mj-lt"/>
                <a:ea typeface="+mj-ea"/>
              </a:rPr>
              <a:t>Act I</a:t>
            </a:r>
          </a:p>
        </p:txBody>
      </p:sp>
      <p:pic>
        <p:nvPicPr>
          <p:cNvPr id="4" name="act1 (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6800" y="1720850"/>
            <a:ext cx="7620000" cy="4283075"/>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a:t>
            </a:r>
          </a:p>
        </p:txBody>
      </p:sp>
      <p:sp>
        <p:nvSpPr>
          <p:cNvPr id="4" name="Rectangle 3"/>
          <p:cNvSpPr txBox="1">
            <a:spLocks noChangeArrowheads="1"/>
          </p:cNvSpPr>
          <p:nvPr/>
        </p:nvSpPr>
        <p:spPr bwMode="auto">
          <a:xfrm>
            <a:off x="1219200" y="990600"/>
            <a:ext cx="7696200" cy="4953000"/>
          </a:xfrm>
          <a:prstGeom prst="rect">
            <a:avLst/>
          </a:prstGeom>
          <a:noFill/>
          <a:ln>
            <a:miter lim="800000"/>
            <a:headEnd/>
            <a:tailEnd/>
          </a:ln>
        </p:spPr>
        <p:txBody>
          <a:bodyPr/>
          <a:lstStyle/>
          <a:p>
            <a:pPr marL="342900" indent="-342900">
              <a:lnSpc>
                <a:spcPct val="85000"/>
              </a:lnSpc>
              <a:spcBef>
                <a:spcPct val="20000"/>
              </a:spcBef>
              <a:defRPr/>
            </a:pPr>
            <a:endParaRPr lang="en-US" sz="2800" kern="0" dirty="0">
              <a:latin typeface="+mn-lt"/>
              <a:ea typeface="+mn-ea"/>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shows students an interesting, non-static event with an uncertain result</a:t>
            </a:r>
            <a:r>
              <a:rPr lang="en-US" sz="3600" dirty="0" smtClean="0">
                <a:latin typeface="Arial Unicode MS" pitchFamily="34" charset="-128"/>
                <a:ea typeface="Arial Unicode MS" pitchFamily="34" charset="-128"/>
                <a:cs typeface="Arial Unicode MS" pitchFamily="34" charset="-128"/>
              </a:rPr>
              <a:t>!</a:t>
            </a:r>
          </a:p>
          <a:p>
            <a:pPr marL="342900" indent="-342900">
              <a:lnSpc>
                <a:spcPct val="85000"/>
              </a:lnSpc>
              <a:spcBef>
                <a:spcPct val="20000"/>
              </a:spcBef>
              <a:defRPr/>
            </a:pPr>
            <a:r>
              <a:rPr lang="en-US" i="1" kern="0" dirty="0" smtClean="0">
                <a:solidFill>
                  <a:srgbClr val="0070C0"/>
                </a:solidFill>
                <a:latin typeface="Arial Unicode MS" pitchFamily="34" charset="-128"/>
                <a:ea typeface="Arial Unicode MS" pitchFamily="34" charset="-128"/>
                <a:cs typeface="Arial Unicode MS" pitchFamily="34" charset="-128"/>
              </a:rPr>
              <a:t>What works :</a:t>
            </a:r>
          </a:p>
          <a:p>
            <a:pPr marL="342900" indent="-342900">
              <a:lnSpc>
                <a:spcPct val="85000"/>
              </a:lnSpc>
              <a:spcBef>
                <a:spcPct val="20000"/>
              </a:spcBef>
              <a:buFont typeface="Arial"/>
              <a:buChar char="•"/>
              <a:defRPr/>
            </a:pPr>
            <a:r>
              <a:rPr lang="en-US" i="1" kern="0" dirty="0" smtClean="0">
                <a:solidFill>
                  <a:srgbClr val="0070C0"/>
                </a:solidFill>
                <a:latin typeface="Arial Unicode MS" pitchFamily="34" charset="-128"/>
                <a:ea typeface="Arial Unicode MS" pitchFamily="34" charset="-128"/>
                <a:cs typeface="Arial Unicode MS" pitchFamily="34" charset="-128"/>
              </a:rPr>
              <a:t>Engaging media component</a:t>
            </a:r>
          </a:p>
          <a:p>
            <a:pPr marL="342900" indent="-342900">
              <a:lnSpc>
                <a:spcPct val="85000"/>
              </a:lnSpc>
              <a:spcBef>
                <a:spcPct val="20000"/>
              </a:spcBef>
              <a:buFont typeface="Arial"/>
              <a:buChar char="•"/>
              <a:defRPr/>
            </a:pPr>
            <a:r>
              <a:rPr lang="en-US" i="1" kern="0" dirty="0" smtClean="0">
                <a:solidFill>
                  <a:srgbClr val="0070C0"/>
                </a:solidFill>
                <a:latin typeface="Arial Unicode MS" pitchFamily="34" charset="-128"/>
                <a:ea typeface="Arial Unicode MS" pitchFamily="34" charset="-128"/>
                <a:cs typeface="Arial Unicode MS" pitchFamily="34" charset="-128"/>
              </a:rPr>
              <a:t>Multiple senses are incorporated </a:t>
            </a:r>
          </a:p>
          <a:p>
            <a:pPr marL="342900" indent="-342900">
              <a:lnSpc>
                <a:spcPct val="85000"/>
              </a:lnSpc>
              <a:spcBef>
                <a:spcPct val="20000"/>
              </a:spcBef>
              <a:buFont typeface="Arial"/>
              <a:buChar char="•"/>
              <a:defRPr/>
            </a:pPr>
            <a:r>
              <a:rPr lang="en-US" i="1" kern="0" dirty="0" smtClean="0">
                <a:solidFill>
                  <a:srgbClr val="0070C0"/>
                </a:solidFill>
                <a:latin typeface="Arial Unicode MS" pitchFamily="34" charset="-128"/>
                <a:ea typeface="Arial Unicode MS" pitchFamily="34" charset="-128"/>
                <a:cs typeface="Arial Unicode MS" pitchFamily="34" charset="-128"/>
              </a:rPr>
              <a:t>Students easily identify with the prompt</a:t>
            </a:r>
          </a:p>
          <a:p>
            <a:pPr marL="342900" indent="-342900">
              <a:lnSpc>
                <a:spcPct val="85000"/>
              </a:lnSpc>
              <a:spcBef>
                <a:spcPct val="20000"/>
              </a:spcBef>
              <a:buFont typeface="Arial"/>
              <a:buChar char="•"/>
              <a:defRPr/>
            </a:pPr>
            <a:r>
              <a:rPr lang="en-US" i="1" kern="0" dirty="0" smtClean="0">
                <a:solidFill>
                  <a:srgbClr val="0070C0"/>
                </a:solidFill>
                <a:latin typeface="Arial Unicode MS" pitchFamily="34" charset="-128"/>
                <a:ea typeface="Arial Unicode MS" pitchFamily="34" charset="-128"/>
                <a:cs typeface="Arial Unicode MS" pitchFamily="34" charset="-128"/>
              </a:rPr>
              <a:t>Text does not interfere with the prompt</a:t>
            </a:r>
          </a:p>
          <a:p>
            <a:pPr marL="342900" indent="-342900">
              <a:lnSpc>
                <a:spcPct val="85000"/>
              </a:lnSpc>
              <a:spcBef>
                <a:spcPct val="20000"/>
              </a:spcBef>
              <a:buFont typeface="Arial"/>
              <a:buChar char="•"/>
              <a:defRPr/>
            </a:pPr>
            <a:r>
              <a:rPr lang="en-US" i="1" kern="0" dirty="0" smtClean="0">
                <a:solidFill>
                  <a:srgbClr val="0070C0"/>
                </a:solidFill>
                <a:latin typeface="Arial Unicode MS" pitchFamily="34" charset="-128"/>
                <a:ea typeface="Arial Unicode MS" pitchFamily="34" charset="-128"/>
                <a:cs typeface="Arial Unicode MS" pitchFamily="34" charset="-128"/>
              </a:rPr>
              <a:t>Students naturally notice and wonder without prompting </a:t>
            </a:r>
          </a:p>
          <a:p>
            <a:pPr marL="342900" indent="-342900">
              <a:lnSpc>
                <a:spcPct val="85000"/>
              </a:lnSpc>
              <a:spcBef>
                <a:spcPct val="20000"/>
              </a:spcBef>
              <a:defRPr/>
            </a:pPr>
            <a:endParaRPr lang="en-US" sz="3600" i="1" kern="0" dirty="0" smtClean="0">
              <a:solidFill>
                <a:srgbClr val="0070C0"/>
              </a:solidFill>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a:t>
            </a: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2800" kern="0" dirty="0">
              <a:latin typeface="+mn-lt"/>
              <a:ea typeface="+mn-ea"/>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allows students to forecast the behavior of the </a:t>
            </a:r>
            <a:r>
              <a:rPr lang="en-US" sz="3600" dirty="0" smtClean="0">
                <a:latin typeface="Arial Unicode MS" pitchFamily="34" charset="-128"/>
                <a:ea typeface="Arial Unicode MS" pitchFamily="34" charset="-128"/>
                <a:cs typeface="Arial Unicode MS" pitchFamily="34" charset="-128"/>
              </a:rPr>
              <a:t>model.</a:t>
            </a:r>
          </a:p>
          <a:p>
            <a:pPr marL="342900" indent="-342900">
              <a:lnSpc>
                <a:spcPct val="85000"/>
              </a:lnSpc>
              <a:spcBef>
                <a:spcPct val="20000"/>
              </a:spcBef>
              <a:defRPr/>
            </a:pPr>
            <a:r>
              <a:rPr lang="en-US" i="1" kern="0" dirty="0" smtClean="0">
                <a:solidFill>
                  <a:srgbClr val="3366FF"/>
                </a:solidFill>
                <a:latin typeface="Arial Unicode MS" pitchFamily="34" charset="-128"/>
                <a:ea typeface="Arial Unicode MS" pitchFamily="34" charset="-128"/>
                <a:cs typeface="Arial Unicode MS" pitchFamily="34" charset="-128"/>
              </a:rPr>
              <a:t>What works:</a:t>
            </a:r>
          </a:p>
          <a:p>
            <a:pPr marL="342900" indent="-342900">
              <a:lnSpc>
                <a:spcPct val="85000"/>
              </a:lnSpc>
              <a:spcBef>
                <a:spcPct val="20000"/>
              </a:spcBef>
              <a:buFont typeface="Arial"/>
              <a:buChar char="•"/>
              <a:defRPr/>
            </a:pPr>
            <a:r>
              <a:rPr lang="en-US" i="1" kern="0" dirty="0" smtClean="0">
                <a:solidFill>
                  <a:srgbClr val="3366FF"/>
                </a:solidFill>
                <a:latin typeface="Arial Unicode MS" pitchFamily="34" charset="-128"/>
                <a:ea typeface="Arial Unicode MS" pitchFamily="34" charset="-128"/>
                <a:cs typeface="Arial Unicode MS" pitchFamily="34" charset="-128"/>
              </a:rPr>
              <a:t>Questions are measureable</a:t>
            </a:r>
          </a:p>
          <a:p>
            <a:pPr marL="342900" indent="-342900">
              <a:lnSpc>
                <a:spcPct val="85000"/>
              </a:lnSpc>
              <a:spcBef>
                <a:spcPct val="20000"/>
              </a:spcBef>
              <a:buFont typeface="Arial"/>
              <a:buChar char="•"/>
              <a:defRPr/>
            </a:pPr>
            <a:r>
              <a:rPr lang="en-US" i="1" kern="0" dirty="0" smtClean="0">
                <a:solidFill>
                  <a:srgbClr val="3366FF"/>
                </a:solidFill>
                <a:latin typeface="Arial Unicode MS" pitchFamily="34" charset="-128"/>
                <a:ea typeface="Arial Unicode MS" pitchFamily="34" charset="-128"/>
                <a:cs typeface="Arial Unicode MS" pitchFamily="34" charset="-128"/>
              </a:rPr>
              <a:t>The prompt drives the students towards the intended main question(s)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a:t>
            </a: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The task encourages the students to exercise proper estimation skills and compare them to others. </a:t>
            </a:r>
          </a:p>
          <a:p>
            <a:pPr marL="342900" indent="-342900">
              <a:lnSpc>
                <a:spcPct val="85000"/>
              </a:lnSpc>
              <a:spcBef>
                <a:spcPct val="20000"/>
              </a:spcBef>
              <a:defRPr/>
            </a:pPr>
            <a:endParaRPr lang="en-US" sz="360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The task also allows the range of estimations to be broad.</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a:t>
            </a: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The task allows conflict to motivate students. </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p:txBody>
          <a:bodyPr/>
          <a:lstStyle/>
          <a:p>
            <a:pPr algn="r" eaLnBrk="1" hangingPunct="1"/>
            <a:r>
              <a:rPr lang="en-US">
                <a:solidFill>
                  <a:srgbClr val="800000"/>
                </a:solidFill>
                <a:latin typeface="Arial" charset="0"/>
                <a:ea typeface="ＭＳ Ｐゴシック" charset="0"/>
              </a:rPr>
              <a:t>Act I</a:t>
            </a:r>
          </a:p>
        </p:txBody>
      </p:sp>
      <p:sp>
        <p:nvSpPr>
          <p:cNvPr id="4" name="Rectangle 3"/>
          <p:cNvSpPr txBox="1">
            <a:spLocks noChangeArrowheads="1"/>
          </p:cNvSpPr>
          <p:nvPr/>
        </p:nvSpPr>
        <p:spPr bwMode="auto">
          <a:xfrm>
            <a:off x="1219200" y="990600"/>
            <a:ext cx="7696200" cy="3962400"/>
          </a:xfrm>
          <a:prstGeom prst="rect">
            <a:avLst/>
          </a:prstGeom>
          <a:noFill/>
          <a:ln>
            <a:miter lim="800000"/>
            <a:headEnd/>
            <a:tailEnd/>
          </a:ln>
        </p:spPr>
        <p:txBody>
          <a:bodyPr/>
          <a:lstStyle/>
          <a:p>
            <a:pPr marL="342900" indent="-342900">
              <a:lnSpc>
                <a:spcPct val="85000"/>
              </a:lnSpc>
              <a:spcBef>
                <a:spcPct val="20000"/>
              </a:spcBef>
              <a:defRPr/>
            </a:pPr>
            <a:endParaRPr lang="en-US" sz="3600" kern="0" dirty="0">
              <a:latin typeface="Arial Unicode MS" pitchFamily="34" charset="-128"/>
              <a:ea typeface="Arial Unicode MS" pitchFamily="34" charset="-128"/>
              <a:cs typeface="Arial Unicode MS" pitchFamily="34" charset="-128"/>
            </a:endParaRPr>
          </a:p>
          <a:p>
            <a:pPr marL="342900" indent="-342900">
              <a:lnSpc>
                <a:spcPct val="85000"/>
              </a:lnSpc>
              <a:spcBef>
                <a:spcPct val="20000"/>
              </a:spcBef>
              <a:defRPr/>
            </a:pPr>
            <a:r>
              <a:rPr lang="en-US" sz="3600" dirty="0">
                <a:latin typeface="Arial Unicode MS" pitchFamily="34" charset="-128"/>
                <a:ea typeface="Arial Unicode MS" pitchFamily="34" charset="-128"/>
                <a:cs typeface="Arial Unicode MS" pitchFamily="34" charset="-128"/>
              </a:rPr>
              <a:t>	The task includes an information gap that delays the answer before giving a formula or information. </a:t>
            </a:r>
            <a:endParaRPr lang="en-US" sz="3600" i="1" kern="0" dirty="0">
              <a:solidFill>
                <a:srgbClr val="0070C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 Mills HD:Applications:Microsoft Office 2004:Templates:Presentations:Designs:Blank Presentation</Template>
  <TotalTime>4790</TotalTime>
  <Words>2528</Words>
  <Application>Microsoft Macintosh PowerPoint</Application>
  <PresentationFormat>On-screen Show (4:3)</PresentationFormat>
  <Paragraphs>272</Paragraphs>
  <Slides>26</Slides>
  <Notes>26</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Blank Presentation</vt:lpstr>
      <vt:lpstr>PowerPoint Presentation</vt:lpstr>
      <vt:lpstr>PowerPoint Presentation</vt:lpstr>
      <vt:lpstr>The Three Acts</vt:lpstr>
      <vt:lpstr>PowerPoint Presentation</vt:lpstr>
      <vt:lpstr>Act I</vt:lpstr>
      <vt:lpstr>Act I</vt:lpstr>
      <vt:lpstr>Act I</vt:lpstr>
      <vt:lpstr>Act I</vt:lpstr>
      <vt:lpstr>Act I</vt:lpstr>
      <vt:lpstr>PowerPoint Presentation</vt:lpstr>
      <vt:lpstr>Act II</vt:lpstr>
      <vt:lpstr>Act II</vt:lpstr>
      <vt:lpstr>Act II</vt:lpstr>
      <vt:lpstr>Act II</vt:lpstr>
      <vt:lpstr>PowerPoint Presentation</vt:lpstr>
      <vt:lpstr>Act III</vt:lpstr>
      <vt:lpstr>Act III</vt:lpstr>
      <vt:lpstr>Act III</vt:lpstr>
      <vt:lpstr>General</vt:lpstr>
      <vt:lpstr>General</vt:lpstr>
      <vt:lpstr>General</vt:lpstr>
      <vt:lpstr>General</vt:lpstr>
      <vt:lpstr>General</vt:lpstr>
      <vt:lpstr>General</vt:lpstr>
      <vt:lpstr>Disclaimer</vt:lpstr>
      <vt:lpstr>Project Contributors</vt:lpstr>
    </vt:vector>
  </TitlesOfParts>
  <Company>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Council of Supervisors of Mathematics</dc:title>
  <dc:creator>Valerie Mills</dc:creator>
  <cp:lastModifiedBy>Linda Griffith</cp:lastModifiedBy>
  <cp:revision>205</cp:revision>
  <cp:lastPrinted>2012-02-16T21:56:32Z</cp:lastPrinted>
  <dcterms:created xsi:type="dcterms:W3CDTF">2012-03-25T18:14:45Z</dcterms:created>
  <dcterms:modified xsi:type="dcterms:W3CDTF">2016-03-16T20:43:41Z</dcterms:modified>
</cp:coreProperties>
</file>