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66" r:id="rId2"/>
    <p:sldId id="258" r:id="rId3"/>
    <p:sldId id="259" r:id="rId4"/>
    <p:sldId id="264" r:id="rId5"/>
    <p:sldId id="256" r:id="rId6"/>
    <p:sldId id="271" r:id="rId7"/>
    <p:sldId id="270" r:id="rId8"/>
    <p:sldId id="265" r:id="rId9"/>
    <p:sldId id="272" r:id="rId10"/>
    <p:sldId id="260" r:id="rId11"/>
    <p:sldId id="274" r:id="rId12"/>
    <p:sldId id="273" r:id="rId13"/>
    <p:sldId id="275" r:id="rId14"/>
    <p:sldId id="276" r:id="rId15"/>
    <p:sldId id="257" r:id="rId16"/>
    <p:sldId id="277" r:id="rId17"/>
    <p:sldId id="278" r:id="rId18"/>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2" autoAdjust="0"/>
    <p:restoredTop sz="69139" autoAdjust="0"/>
  </p:normalViewPr>
  <p:slideViewPr>
    <p:cSldViewPr>
      <p:cViewPr>
        <p:scale>
          <a:sx n="45" d="100"/>
          <a:sy n="45" d="100"/>
        </p:scale>
        <p:origin x="-1592" y="-39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307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3039407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charset="-128"/>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livepage.apple.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livepage.apple.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livepage.apple.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livepage.apple.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livepage.apple.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livepage.apple.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livepage.apple.co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Rot="1" noChangeAspect="1" noChangeArrowheads="1"/>
          </p:cNvSpPr>
          <p:nvPr>
            <p:ph type="sldImg"/>
          </p:nvPr>
        </p:nvSpPr>
        <p:spPr>
          <a:solidFill>
            <a:srgbClr val="FFFFFF"/>
          </a:solidFill>
          <a:ln/>
        </p:spPr>
      </p:sp>
      <p:sp>
        <p:nvSpPr>
          <p:cNvPr id="15363" name="Rectangle 2"/>
          <p:cNvSpPr>
            <a:spLocks noGrp="1" noChangeArrowheads="1"/>
          </p:cNvSpPr>
          <p:nvPr>
            <p:ph type="body" idx="1"/>
          </p:nvPr>
        </p:nvSpPr>
        <p:spPr>
          <a:noFill/>
          <a:ln/>
        </p:spPr>
        <p:txBody>
          <a:bodyPr/>
          <a:lstStyle/>
          <a:p>
            <a:pPr eaLnBrk="1" hangingPunct="1"/>
            <a:r>
              <a:rPr lang="en-US" sz="1400" b="1" dirty="0">
                <a:latin typeface="Verdana" charset="0"/>
                <a:ea typeface="Verdana" charset="0"/>
                <a:cs typeface="Verdana" charset="0"/>
                <a:sym typeface="Verdana" charset="0"/>
              </a:rPr>
              <a:t>Summary:</a:t>
            </a:r>
            <a:r>
              <a:rPr lang="en-US" sz="1400" dirty="0">
                <a:latin typeface="Verdana" charset="0"/>
                <a:ea typeface="Verdana" charset="0"/>
                <a:cs typeface="Verdana" charset="0"/>
                <a:sym typeface="Verdana" charset="0"/>
              </a:rPr>
              <a:t> Students are going to find</a:t>
            </a:r>
            <a:r>
              <a:rPr lang="en-US" sz="1400" dirty="0" smtClean="0">
                <a:latin typeface="Verdana" charset="0"/>
                <a:ea typeface="Verdana" charset="0"/>
                <a:cs typeface="Verdana" charset="0"/>
                <a:sym typeface="Verdana" charset="0"/>
              </a:rPr>
              <a:t> how</a:t>
            </a:r>
            <a:r>
              <a:rPr lang="en-US" sz="1400" baseline="0" dirty="0" smtClean="0">
                <a:latin typeface="Verdana" charset="0"/>
                <a:ea typeface="Verdana" charset="0"/>
                <a:cs typeface="Verdana" charset="0"/>
                <a:sym typeface="Verdana" charset="0"/>
              </a:rPr>
              <a:t> many sticky notes will cover the 5 visible sides of the cabinet</a:t>
            </a:r>
            <a:r>
              <a:rPr lang="en-US" sz="1400" dirty="0" smtClean="0">
                <a:latin typeface="Verdana" charset="0"/>
                <a:ea typeface="Verdana" charset="0"/>
                <a:cs typeface="Verdana" charset="0"/>
                <a:sym typeface="Verdana" charset="0"/>
              </a:rPr>
              <a:t>.</a:t>
            </a:r>
          </a:p>
          <a:p>
            <a:pPr eaLnBrk="1" hangingPunct="1"/>
            <a:r>
              <a:rPr lang="en-US" sz="1400" b="1" dirty="0" smtClean="0">
                <a:latin typeface="Verdana" charset="0"/>
                <a:ea typeface="Verdana" charset="0"/>
                <a:cs typeface="Verdana" charset="0"/>
                <a:sym typeface="Verdana" charset="0"/>
              </a:rPr>
              <a:t>Concept</a:t>
            </a:r>
            <a:r>
              <a:rPr lang="en-US" sz="1400" b="1" dirty="0">
                <a:latin typeface="Verdana" charset="0"/>
                <a:ea typeface="Verdana" charset="0"/>
                <a:cs typeface="Verdana" charset="0"/>
                <a:sym typeface="Verdana" charset="0"/>
              </a:rPr>
              <a:t>:</a:t>
            </a:r>
            <a:r>
              <a:rPr lang="en-US" sz="1400" dirty="0" smtClean="0">
                <a:latin typeface="Verdana" charset="0"/>
                <a:ea typeface="Verdana" charset="0"/>
                <a:cs typeface="Verdana" charset="0"/>
                <a:sym typeface="Verdana" charset="0"/>
              </a:rPr>
              <a:t> Surface area of rectangular prisms.</a:t>
            </a:r>
          </a:p>
          <a:p>
            <a:pPr eaLnBrk="1" hangingPunct="1"/>
            <a:r>
              <a:rPr lang="en-US" sz="1400" b="1" dirty="0" smtClean="0">
                <a:latin typeface="Verdana" charset="0"/>
                <a:ea typeface="Verdana" charset="0"/>
                <a:cs typeface="Verdana" charset="0"/>
                <a:sym typeface="Verdana" charset="0"/>
              </a:rPr>
              <a:t>Standard</a:t>
            </a:r>
            <a:r>
              <a:rPr lang="en-US" sz="1400" b="1" dirty="0">
                <a:latin typeface="Verdana" charset="0"/>
                <a:ea typeface="Verdana" charset="0"/>
                <a:cs typeface="Verdana" charset="0"/>
                <a:sym typeface="Verdana" charset="0"/>
              </a:rPr>
              <a:t>:</a:t>
            </a:r>
            <a:r>
              <a:rPr lang="en-US" sz="1400" dirty="0" smtClean="0">
                <a:latin typeface="Verdana" charset="0"/>
                <a:ea typeface="Verdana" charset="0"/>
                <a:cs typeface="Verdana" charset="0"/>
                <a:sym typeface="Verdana" charset="0"/>
              </a:rPr>
              <a:t> 6.G.4; 7.G.6; MP.4.</a:t>
            </a:r>
          </a:p>
          <a:p>
            <a:pPr eaLnBrk="1" hangingPunct="1"/>
            <a:r>
              <a:rPr lang="en-US" sz="1400" b="1" dirty="0" smtClean="0">
                <a:latin typeface="Verdana" charset="0"/>
                <a:ea typeface="Verdana" charset="0"/>
                <a:cs typeface="Verdana" charset="0"/>
                <a:sym typeface="Verdana" charset="0"/>
              </a:rPr>
              <a:t>Time</a:t>
            </a:r>
            <a:r>
              <a:rPr lang="en-US" sz="1400" b="1" dirty="0">
                <a:latin typeface="Verdana" charset="0"/>
                <a:ea typeface="Verdana" charset="0"/>
                <a:cs typeface="Verdana" charset="0"/>
                <a:sym typeface="Verdana" charset="0"/>
              </a:rPr>
              <a:t>:</a:t>
            </a:r>
            <a:r>
              <a:rPr lang="en-US" sz="1400" dirty="0">
                <a:latin typeface="Verdana" charset="0"/>
                <a:ea typeface="Verdana" charset="0"/>
                <a:cs typeface="Verdana" charset="0"/>
                <a:sym typeface="Verdana" charset="0"/>
              </a:rPr>
              <a:t> 45 minutes</a:t>
            </a:r>
            <a:r>
              <a:rPr lang="en-US" sz="1400" dirty="0" smtClean="0">
                <a:latin typeface="Verdana" charset="0"/>
                <a:ea typeface="Verdana" charset="0"/>
                <a:cs typeface="Verdana" charset="0"/>
                <a:sym typeface="Verdana" charset="0"/>
              </a:rPr>
              <a:t>.</a:t>
            </a:r>
          </a:p>
          <a:p>
            <a:pPr eaLnBrk="1" hangingPunct="1"/>
            <a:r>
              <a:rPr lang="en-US" sz="1400" b="1" dirty="0" smtClean="0">
                <a:latin typeface="Verdana" charset="0"/>
                <a:ea typeface="Verdana" charset="0"/>
                <a:cs typeface="Verdana" charset="0"/>
                <a:sym typeface="Verdana" charset="0"/>
              </a:rPr>
              <a:t>Materials</a:t>
            </a:r>
            <a:r>
              <a:rPr lang="en-US" sz="1400" b="1" dirty="0">
                <a:latin typeface="Verdana" charset="0"/>
                <a:ea typeface="Verdana" charset="0"/>
                <a:cs typeface="Verdana" charset="0"/>
                <a:sym typeface="Verdana" charset="0"/>
              </a:rPr>
              <a:t>:</a:t>
            </a:r>
            <a:r>
              <a:rPr lang="en-US" sz="1400" dirty="0">
                <a:latin typeface="Verdana" charset="0"/>
                <a:ea typeface="Verdana" charset="0"/>
                <a:cs typeface="Verdana" charset="0"/>
                <a:sym typeface="Verdana" charset="0"/>
              </a:rPr>
              <a:t> Three-act handout</a:t>
            </a:r>
            <a:r>
              <a:rPr lang="en-US" sz="1400" dirty="0" smtClean="0">
                <a:latin typeface="Verdana" charset="0"/>
                <a:ea typeface="Verdana" charset="0"/>
                <a:cs typeface="Verdana" charset="0"/>
                <a:sym typeface="Verdana" charset="0"/>
              </a:rPr>
              <a:t>.</a:t>
            </a:r>
          </a:p>
          <a:p>
            <a:pPr eaLnBrk="1" hangingPunct="1"/>
            <a:endParaRPr lang="en-US" sz="1400" dirty="0" smtClean="0">
              <a:latin typeface="Verdana" charset="0"/>
              <a:ea typeface="Verdana" charset="0"/>
              <a:cs typeface="Verdana" charset="0"/>
              <a:sym typeface="Verdana" charset="0"/>
            </a:endParaRPr>
          </a:p>
          <a:p>
            <a:pPr eaLnBrk="1" hangingPunct="1"/>
            <a:r>
              <a:rPr lang="en-US" sz="1400" dirty="0" smtClean="0">
                <a:latin typeface="Verdana" charset="0"/>
                <a:ea typeface="Verdana" charset="0"/>
                <a:cs typeface="Verdana" charset="0"/>
                <a:sym typeface="Verdana" charset="0"/>
              </a:rPr>
              <a:t>Note:  This</a:t>
            </a:r>
            <a:r>
              <a:rPr lang="en-US" sz="1400" baseline="0" dirty="0" smtClean="0">
                <a:latin typeface="Verdana" charset="0"/>
                <a:ea typeface="Verdana" charset="0"/>
                <a:cs typeface="Verdana" charset="0"/>
                <a:sym typeface="Verdana" charset="0"/>
              </a:rPr>
              <a:t> slide is not necessary for students to see.</a:t>
            </a:r>
            <a:endParaRPr lang="en-US" sz="1400" dirty="0">
              <a:latin typeface="Verdana" charset="0"/>
              <a:ea typeface="Verdana" charset="0"/>
              <a:cs typeface="Verdana" charset="0"/>
              <a:sym typeface="Verdana" charset="0"/>
            </a:endParaRPr>
          </a:p>
          <a:p>
            <a:pPr eaLnBrk="1" hangingPunct="1"/>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p:cNvSpPr>
          <p:nvPr>
            <p:ph type="sldImg"/>
          </p:nvPr>
        </p:nvSpPr>
        <p:spPr>
          <a:solidFill>
            <a:srgbClr val="FFFFFF"/>
          </a:solidFill>
          <a:ln/>
        </p:spPr>
      </p:sp>
      <p:sp>
        <p:nvSpPr>
          <p:cNvPr id="32771"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 verify that </a:t>
            </a:r>
            <a:r>
              <a:rPr lang="en-US" sz="1400" dirty="0" smtClean="0">
                <a:latin typeface="Verdana" charset="0"/>
                <a:ea typeface="Verdana" charset="0"/>
                <a:cs typeface="Verdana" charset="0"/>
                <a:sym typeface="Verdana" charset="0"/>
              </a:rPr>
              <a:t>mathematics </a:t>
            </a:r>
            <a:r>
              <a:rPr lang="en-US" sz="1400" dirty="0">
                <a:latin typeface="Verdana" charset="0"/>
                <a:ea typeface="Verdana" charset="0"/>
                <a:cs typeface="Verdana" charset="0"/>
                <a:sym typeface="Verdana" charset="0"/>
              </a:rPr>
              <a:t>is a functional model for </a:t>
            </a:r>
            <a:r>
              <a:rPr lang="en-US" sz="1400" dirty="0" smtClean="0">
                <a:latin typeface="Verdana" charset="0"/>
                <a:ea typeface="Verdana" charset="0"/>
                <a:cs typeface="Verdana" charset="0"/>
                <a:sym typeface="Verdana" charset="0"/>
              </a:rPr>
              <a:t>describing/predicting </a:t>
            </a:r>
            <a:r>
              <a:rPr lang="en-US" sz="1400" dirty="0">
                <a:latin typeface="Verdana" charset="0"/>
                <a:ea typeface="Verdana" charset="0"/>
                <a:cs typeface="Verdana" charset="0"/>
                <a:sym typeface="Verdana" charset="0"/>
              </a:rPr>
              <a:t>the world. [</a:t>
            </a:r>
            <a:r>
              <a:rPr lang="en-US" sz="1400" u="sng" dirty="0" smtClean="0">
                <a:solidFill>
                  <a:srgbClr val="0020FE"/>
                </a:solidFill>
                <a:latin typeface="Verdana" charset="0"/>
                <a:ea typeface="Verdana" charset="0"/>
                <a:cs typeface="Verdana" charset="0"/>
                <a:sym typeface="Verdana" charset="0"/>
                <a:hlinkClick r:id="rId3"/>
              </a:rPr>
              <a:t>Why? #8</a:t>
            </a:r>
            <a:r>
              <a:rPr lang="en-US" sz="1400" dirty="0" smtClean="0">
                <a:latin typeface="Verdana" charset="0"/>
                <a:ea typeface="Verdana" charset="0"/>
                <a:cs typeface="Verdana" charset="0"/>
                <a:sym typeface="Verdana" charset="0"/>
              </a:rPr>
              <a:t>]</a:t>
            </a:r>
            <a:endParaRPr lang="en-US" sz="1400" dirty="0">
              <a:latin typeface="Verdana" charset="0"/>
              <a:ea typeface="Verdana" charset="0"/>
              <a:cs typeface="Verdana" charset="0"/>
              <a:sym typeface="Verdana" charset="0"/>
            </a:endParaRPr>
          </a:p>
          <a:p>
            <a:pPr eaLnBrk="1" hangingPunct="1"/>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a:latin typeface="Verdana" charset="0"/>
              <a:ea typeface="Verdana" charset="0"/>
              <a:cs typeface="Verdana" charset="0"/>
              <a:sym typeface="Verdana" charset="0"/>
            </a:endParaRPr>
          </a:p>
          <a:p>
            <a:pPr eaLnBrk="1" hangingPunct="1">
              <a:buSzPct val="125000"/>
              <a:buFont typeface="Verdana" charset="0"/>
              <a:buChar char="•"/>
            </a:pPr>
            <a:r>
              <a:rPr lang="en-US" sz="1400" b="1" dirty="0">
                <a:latin typeface="Verdana" charset="0"/>
                <a:ea typeface="Verdana" charset="0"/>
                <a:cs typeface="Verdana" charset="0"/>
                <a:sym typeface="Verdana" charset="0"/>
              </a:rPr>
              <a:t>Discuss </a:t>
            </a:r>
            <a:r>
              <a:rPr lang="en-US" sz="1400" b="1" dirty="0" smtClean="0">
                <a:latin typeface="Verdana" charset="0"/>
                <a:ea typeface="Verdana" charset="0"/>
                <a:cs typeface="Verdana" charset="0"/>
                <a:sym typeface="Verdana" charset="0"/>
              </a:rPr>
              <a:t>mathematics </a:t>
            </a:r>
            <a:r>
              <a:rPr lang="en-US" sz="1400" b="1" dirty="0">
                <a:latin typeface="Verdana" charset="0"/>
                <a:ea typeface="Verdana" charset="0"/>
                <a:cs typeface="Verdana" charset="0"/>
                <a:sym typeface="Verdana" charset="0"/>
              </a:rPr>
              <a:t>as a model. </a:t>
            </a:r>
            <a:r>
              <a:rPr lang="en-US" sz="1400" dirty="0">
                <a:latin typeface="Verdana" charset="0"/>
                <a:ea typeface="Verdana" charset="0"/>
                <a:cs typeface="Verdana" charset="0"/>
                <a:sym typeface="Verdana" charset="0"/>
              </a:rPr>
              <a:t>Say,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math shows that the</a:t>
            </a:r>
            <a:r>
              <a:rPr lang="en-US" sz="1400" dirty="0" smtClean="0">
                <a:latin typeface="Verdana" charset="0"/>
                <a:ea typeface="Verdana" charset="0"/>
                <a:cs typeface="Verdana" charset="0"/>
                <a:sym typeface="Verdana" charset="0"/>
              </a:rPr>
              <a:t> file cabinet should be covered with 936 sticky notes (see student</a:t>
            </a:r>
            <a:r>
              <a:rPr lang="en-US" sz="1400" baseline="0" dirty="0" smtClean="0">
                <a:latin typeface="Verdana" charset="0"/>
                <a:ea typeface="Verdana" charset="0"/>
                <a:cs typeface="Verdana" charset="0"/>
                <a:sym typeface="Verdana" charset="0"/>
              </a:rPr>
              <a:t> work)</a:t>
            </a:r>
            <a:r>
              <a:rPr lang="en-US" sz="1400" dirty="0" smtClean="0">
                <a:latin typeface="Verdana" charset="0"/>
                <a:ea typeface="Verdana" charset="0"/>
                <a:cs typeface="Verdana" charset="0"/>
                <a:sym typeface="Verdana" charset="0"/>
              </a:rPr>
              <a:t>. </a:t>
            </a:r>
            <a:r>
              <a:rPr lang="en-US" sz="1400" dirty="0">
                <a:latin typeface="Verdana" charset="0"/>
                <a:ea typeface="Verdana" charset="0"/>
                <a:cs typeface="Verdana" charset="0"/>
                <a:sym typeface="Verdana" charset="0"/>
              </a:rPr>
              <a:t>But </a:t>
            </a:r>
            <a:r>
              <a:rPr lang="en-US" sz="1400" dirty="0">
                <a:solidFill>
                  <a:srgbClr val="FF0000"/>
                </a:solidFill>
                <a:latin typeface="Verdana" charset="0"/>
                <a:ea typeface="Verdana" charset="0"/>
                <a:cs typeface="Verdana" charset="0"/>
                <a:sym typeface="Verdana" charset="0"/>
              </a:rPr>
              <a:t>turning the world </a:t>
            </a:r>
            <a:r>
              <a:rPr lang="en-US" sz="1400" dirty="0" smtClean="0">
                <a:solidFill>
                  <a:srgbClr val="FF0000"/>
                </a:solidFill>
                <a:latin typeface="Verdana" charset="0"/>
                <a:ea typeface="Verdana" charset="0"/>
                <a:cs typeface="Verdana" charset="0"/>
                <a:sym typeface="Verdana" charset="0"/>
              </a:rPr>
              <a:t>into </a:t>
            </a:r>
            <a:r>
              <a:rPr lang="en-US" sz="1400" dirty="0">
                <a:solidFill>
                  <a:srgbClr val="FF0000"/>
                </a:solidFill>
                <a:latin typeface="Verdana" charset="0"/>
                <a:ea typeface="Verdana" charset="0"/>
                <a:cs typeface="Verdana" charset="0"/>
                <a:sym typeface="Verdana" charset="0"/>
              </a:rPr>
              <a:t>mathematics</a:t>
            </a:r>
            <a:r>
              <a:rPr lang="en-US" sz="1400" dirty="0">
                <a:latin typeface="Verdana" charset="0"/>
                <a:ea typeface="Verdana" charset="0"/>
                <a:cs typeface="Verdana" charset="0"/>
                <a:sym typeface="Verdana" charset="0"/>
              </a:rPr>
              <a:t> isn’t always a super precise process. It can result in some error. Let’s find out how close we were.</a:t>
            </a:r>
            <a:r>
              <a:rPr lang="en-US" sz="1400" dirty="0" smtClean="0">
                <a:latin typeface="Verdana" charset="0"/>
                <a:ea typeface="Verdana" charset="0"/>
                <a:cs typeface="Verdana" charset="0"/>
                <a:sym typeface="Verdana" charset="0"/>
              </a:rPr>
              <a:t>”</a:t>
            </a:r>
          </a:p>
          <a:p>
            <a:pPr eaLnBrk="1" hangingPunct="1">
              <a:buSzPct val="125000"/>
              <a:buFont typeface="Verdana" charset="0"/>
              <a:buChar char="•"/>
            </a:pPr>
            <a:r>
              <a:rPr lang="en-US" sz="1400" b="1" dirty="0">
                <a:latin typeface="Verdana" charset="0"/>
                <a:ea typeface="Verdana" charset="0"/>
                <a:cs typeface="Verdana" charset="0"/>
                <a:sym typeface="Verdana" charset="0"/>
              </a:rPr>
              <a:t>Give status to students who guessed correctly.</a:t>
            </a:r>
            <a:r>
              <a:rPr lang="en-US" sz="1400" dirty="0">
                <a:latin typeface="Verdana" charset="0"/>
                <a:ea typeface="Verdana" charset="0"/>
                <a:cs typeface="Verdana" charset="0"/>
                <a:sym typeface="Verdana" charset="0"/>
              </a:rPr>
              <a:t> Ask the students</a:t>
            </a:r>
            <a:r>
              <a:rPr lang="en-US" sz="1400" dirty="0" smtClean="0">
                <a:latin typeface="Verdana" charset="0"/>
                <a:ea typeface="Verdana" charset="0"/>
                <a:cs typeface="Verdana" charset="0"/>
                <a:sym typeface="Verdana" charset="0"/>
              </a:rPr>
              <a:t> to examine their original guesses.</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a:solidFill>
            <a:srgbClr val="FFFFFF"/>
          </a:solidFill>
          <a:ln/>
        </p:spPr>
      </p:sp>
      <p:sp>
        <p:nvSpPr>
          <p:cNvPr id="36867"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a:t>
            </a:r>
            <a:r>
              <a:rPr lang="en-US" sz="1400" dirty="0" smtClean="0">
                <a:latin typeface="Verdana" charset="0"/>
                <a:ea typeface="Verdana" charset="0"/>
                <a:cs typeface="Verdana" charset="0"/>
                <a:sym typeface="Verdana" charset="0"/>
              </a:rPr>
              <a:t> extend the mathematics</a:t>
            </a:r>
            <a:r>
              <a:rPr lang="en-US" sz="1400" baseline="0" dirty="0" smtClean="0">
                <a:latin typeface="Verdana" charset="0"/>
                <a:ea typeface="Verdana" charset="0"/>
                <a:cs typeface="Verdana" charset="0"/>
                <a:sym typeface="Verdana" charset="0"/>
              </a:rPr>
              <a:t> already discovered/learned</a:t>
            </a:r>
            <a:r>
              <a:rPr lang="en-US" sz="1400" dirty="0" smtClean="0">
                <a:latin typeface="Verdana" charset="0"/>
                <a:ea typeface="Verdana" charset="0"/>
                <a:cs typeface="Verdana" charset="0"/>
                <a:sym typeface="Verdana" charset="0"/>
              </a:rPr>
              <a:t>. Use this for early finishers or after the whole</a:t>
            </a:r>
            <a:r>
              <a:rPr lang="en-US" sz="1400" baseline="0" dirty="0" smtClean="0">
                <a:latin typeface="Verdana" charset="0"/>
                <a:ea typeface="Verdana" charset="0"/>
                <a:cs typeface="Verdana" charset="0"/>
                <a:sym typeface="Verdana" charset="0"/>
              </a:rPr>
              <a:t> class has completed Act 3.</a:t>
            </a:r>
            <a:endParaRPr lang="en-US" sz="1400" dirty="0" smtClean="0">
              <a:latin typeface="Verdana" charset="0"/>
              <a:ea typeface="Verdana" charset="0"/>
              <a:cs typeface="Verdana" charset="0"/>
              <a:sym typeface="Verdana" charset="0"/>
            </a:endParaRPr>
          </a:p>
          <a:p>
            <a:pPr eaLnBrk="1" hangingPunct="1"/>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Have students map out as many possible cabinet dimensions as possible. </a:t>
            </a:r>
            <a:r>
              <a:rPr lang="en-US" sz="1400" dirty="0" smtClean="0">
                <a:latin typeface="Verdana" charset="0"/>
                <a:ea typeface="Verdana" charset="0"/>
                <a:cs typeface="Verdana" charset="0"/>
                <a:sym typeface="Verdana" charset="0"/>
              </a:rPr>
              <a:t>Encourage students to work backwards through the algorithm to discover the dimensions</a:t>
            </a:r>
            <a:r>
              <a:rPr lang="en-US" sz="1400" baseline="0" dirty="0" smtClean="0">
                <a:latin typeface="Verdana" charset="0"/>
                <a:ea typeface="Verdana" charset="0"/>
                <a:cs typeface="Verdana" charset="0"/>
                <a:sym typeface="Verdana" charset="0"/>
              </a:rPr>
              <a:t>. </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a:solidFill>
            <a:srgbClr val="FFFFFF"/>
          </a:solidFill>
          <a:ln/>
        </p:spPr>
      </p:sp>
      <p:sp>
        <p:nvSpPr>
          <p:cNvPr id="36867"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a:t>
            </a:r>
            <a:r>
              <a:rPr lang="en-US" sz="1400" dirty="0" smtClean="0">
                <a:latin typeface="Verdana" charset="0"/>
                <a:ea typeface="Verdana" charset="0"/>
                <a:cs typeface="Verdana" charset="0"/>
                <a:sym typeface="Verdana" charset="0"/>
              </a:rPr>
              <a:t> extend the mathematics</a:t>
            </a:r>
            <a:r>
              <a:rPr lang="en-US" sz="1400" baseline="0" dirty="0" smtClean="0">
                <a:latin typeface="Verdana" charset="0"/>
                <a:ea typeface="Verdana" charset="0"/>
                <a:cs typeface="Verdana" charset="0"/>
                <a:sym typeface="Verdana" charset="0"/>
              </a:rPr>
              <a:t> already discovered/learned</a:t>
            </a:r>
            <a:r>
              <a:rPr lang="en-US" sz="1400" dirty="0" smtClean="0">
                <a:latin typeface="Verdana" charset="0"/>
                <a:ea typeface="Verdana" charset="0"/>
                <a:cs typeface="Verdana" charset="0"/>
                <a:sym typeface="Verdana" charset="0"/>
              </a:rPr>
              <a:t>. Use this for early finishers or after the whole</a:t>
            </a:r>
            <a:r>
              <a:rPr lang="en-US" sz="1400" baseline="0" dirty="0" smtClean="0">
                <a:latin typeface="Verdana" charset="0"/>
                <a:ea typeface="Verdana" charset="0"/>
                <a:cs typeface="Verdana" charset="0"/>
                <a:sym typeface="Verdana" charset="0"/>
              </a:rPr>
              <a:t> class has completed Act 3.</a:t>
            </a:r>
            <a:endParaRPr lang="en-US" sz="1400" dirty="0" smtClean="0">
              <a:latin typeface="Verdana" charset="0"/>
              <a:ea typeface="Verdana" charset="0"/>
              <a:cs typeface="Verdana" charset="0"/>
              <a:sym typeface="Verdana" charset="0"/>
            </a:endParaRPr>
          </a:p>
          <a:p>
            <a:pPr eaLnBrk="1" hangingPunct="1"/>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Have students map out as many possible cabinet dimensions as possible. </a:t>
            </a:r>
            <a:r>
              <a:rPr lang="en-US" sz="1400" dirty="0" smtClean="0">
                <a:latin typeface="Verdana" charset="0"/>
                <a:ea typeface="Verdana" charset="0"/>
                <a:cs typeface="Verdana" charset="0"/>
                <a:sym typeface="Verdana" charset="0"/>
              </a:rPr>
              <a:t>Encourage students to work backwards through the algorithm to discover the dimensions</a:t>
            </a:r>
            <a:r>
              <a:rPr lang="en-US" sz="1400" baseline="0" dirty="0" smtClean="0">
                <a:latin typeface="Verdana" charset="0"/>
                <a:ea typeface="Verdana" charset="0"/>
                <a:cs typeface="Verdana" charset="0"/>
                <a:sym typeface="Verdana" charset="0"/>
              </a:rPr>
              <a:t>. </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p:cNvSpPr>
          <p:nvPr>
            <p:ph type="sldImg"/>
          </p:nvPr>
        </p:nvSpPr>
        <p:spPr>
          <a:solidFill>
            <a:srgbClr val="FFFFFF"/>
          </a:solidFill>
          <a:ln/>
        </p:spPr>
      </p:sp>
      <p:sp>
        <p:nvSpPr>
          <p:cNvPr id="34819"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goal of this slide is to formalize the mathematics and make sure students know the point of their work. [</a:t>
            </a:r>
            <a:r>
              <a:rPr lang="en-US" sz="1400" u="sng" dirty="0" smtClean="0">
                <a:solidFill>
                  <a:srgbClr val="0020FE"/>
                </a:solidFill>
                <a:latin typeface="Verdana" charset="0"/>
                <a:ea typeface="Verdana" charset="0"/>
                <a:cs typeface="Verdana" charset="0"/>
                <a:sym typeface="Verdana" charset="0"/>
                <a:hlinkClick r:id="rId3"/>
              </a:rPr>
              <a:t>Why? #9</a:t>
            </a:r>
            <a:r>
              <a:rPr lang="en-US" sz="1400" dirty="0" smtClean="0">
                <a:latin typeface="Verdana" charset="0"/>
                <a:ea typeface="Verdana" charset="0"/>
                <a:cs typeface="Verdana" charset="0"/>
                <a:sym typeface="Verdana" charset="0"/>
              </a:rPr>
              <a:t>]</a:t>
            </a:r>
          </a:p>
          <a:p>
            <a:pPr eaLnBrk="1" hangingPunct="1"/>
            <a:endParaRPr lang="en-US" sz="1400" dirty="0" smtClean="0">
              <a:latin typeface="Verdana" charset="0"/>
              <a:ea typeface="Verdana" charset="0"/>
              <a:cs typeface="Verdana" charset="0"/>
              <a:sym typeface="Verdana" charset="0"/>
            </a:endParaRPr>
          </a:p>
          <a:p>
            <a:pPr eaLnBrk="1" hangingPunct="1"/>
            <a:r>
              <a:rPr lang="en-US" sz="1400" b="1" u="sng" dirty="0" smtClean="0">
                <a:latin typeface="Verdana" charset="0"/>
                <a:ea typeface="Verdana" charset="0"/>
                <a:cs typeface="Verdana" charset="0"/>
                <a:sym typeface="Verdana" charset="0"/>
              </a:rPr>
              <a:t>Teaching Moves</a:t>
            </a:r>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Ask students to title the lesson. </a:t>
            </a:r>
            <a:r>
              <a:rPr lang="en-US" sz="1400" dirty="0" smtClean="0">
                <a:latin typeface="Verdana" charset="0"/>
                <a:ea typeface="Verdana" charset="0"/>
                <a:cs typeface="Verdana" charset="0"/>
                <a:sym typeface="Verdana" charset="0"/>
              </a:rPr>
              <a:t>Say, “Would you all take a minute and write down a title for our lesson that is true to the math we did and what we used the math for?”</a:t>
            </a:r>
          </a:p>
          <a:p>
            <a:pPr eaLnBrk="1" hangingPunct="1">
              <a:buSzPct val="125000"/>
              <a:buFont typeface="Verdana" charset="0"/>
              <a:buChar char="•"/>
            </a:pPr>
            <a:r>
              <a:rPr lang="en-US" sz="1400" b="1" dirty="0" smtClean="0">
                <a:latin typeface="Verdana" charset="0"/>
                <a:ea typeface="Verdana" charset="0"/>
                <a:cs typeface="Verdana" charset="0"/>
                <a:sym typeface="Verdana" charset="0"/>
              </a:rPr>
              <a:t>Ask students to pair and share.</a:t>
            </a:r>
            <a:r>
              <a:rPr lang="en-US" sz="1400" dirty="0" smtClean="0">
                <a:latin typeface="Verdana" charset="0"/>
                <a:ea typeface="Verdana" charset="0"/>
                <a:cs typeface="Verdana" charset="0"/>
                <a:sym typeface="Verdana" charset="0"/>
              </a:rPr>
              <a:t> Ask them to share their responses with each other.</a:t>
            </a:r>
          </a:p>
          <a:p>
            <a:pPr eaLnBrk="1" hangingPunct="1">
              <a:buSzPct val="125000"/>
              <a:buFont typeface="Verdana" charset="0"/>
              <a:buChar char="•"/>
            </a:pPr>
            <a:r>
              <a:rPr lang="en-US" sz="1400" b="1" dirty="0" smtClean="0">
                <a:latin typeface="Verdana" charset="0"/>
                <a:ea typeface="Verdana" charset="0"/>
                <a:cs typeface="Verdana" charset="0"/>
                <a:sym typeface="Verdana" charset="0"/>
              </a:rPr>
              <a:t>Ask students to share out their titles if they want. </a:t>
            </a:r>
            <a:r>
              <a:rPr lang="en-US" sz="1400" dirty="0" smtClean="0">
                <a:latin typeface="Verdana" charset="0"/>
                <a:ea typeface="Verdana" charset="0"/>
                <a:cs typeface="Verdana" charset="0"/>
                <a:sym typeface="Verdana" charset="0"/>
              </a:rPr>
              <a:t>This is just so students can flex their creativity for a brief moment and so you can see what students pulled out of the experience.</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a:solidFill>
            <a:srgbClr val="FFFFFF"/>
          </a:solidFill>
          <a:ln/>
        </p:spPr>
      </p:sp>
      <p:sp>
        <p:nvSpPr>
          <p:cNvPr id="36867"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 tell </a:t>
            </a:r>
            <a:r>
              <a:rPr lang="en-US" sz="1400" dirty="0" smtClean="0">
                <a:latin typeface="Verdana" charset="0"/>
                <a:ea typeface="Verdana" charset="0"/>
                <a:cs typeface="Verdana" charset="0"/>
                <a:sym typeface="Verdana" charset="0"/>
              </a:rPr>
              <a:t>students </a:t>
            </a:r>
            <a:r>
              <a:rPr lang="en-US" sz="1400" dirty="0">
                <a:latin typeface="Verdana" charset="0"/>
                <a:ea typeface="Verdana" charset="0"/>
                <a:cs typeface="Verdana" charset="0"/>
                <a:sym typeface="Verdana" charset="0"/>
              </a:rPr>
              <a:t>what we were trying to teach with this lesson.</a:t>
            </a:r>
          </a:p>
          <a:p>
            <a:pPr eaLnBrk="1" hangingPunct="1"/>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a:latin typeface="Verdana" charset="0"/>
              <a:ea typeface="Verdana" charset="0"/>
              <a:cs typeface="Verdana" charset="0"/>
              <a:sym typeface="Verdana" charset="0"/>
            </a:endParaRPr>
          </a:p>
          <a:p>
            <a:pPr eaLnBrk="1" hangingPunct="1">
              <a:buSzPct val="125000"/>
              <a:buFont typeface="Verdana" charset="0"/>
              <a:buChar char="•"/>
            </a:pPr>
            <a:r>
              <a:rPr lang="en-US" sz="1400" b="1" dirty="0">
                <a:latin typeface="Verdana" charset="0"/>
                <a:ea typeface="Verdana" charset="0"/>
                <a:cs typeface="Verdana" charset="0"/>
                <a:sym typeface="Verdana" charset="0"/>
              </a:rPr>
              <a:t>Share your own title. </a:t>
            </a:r>
            <a:r>
              <a:rPr lang="en-US" sz="1400" dirty="0">
                <a:latin typeface="Verdana" charset="0"/>
                <a:ea typeface="Verdana" charset="0"/>
                <a:cs typeface="Verdana" charset="0"/>
                <a:sym typeface="Verdana" charset="0"/>
              </a:rPr>
              <a:t>The author’s title is, “Using the Math</a:t>
            </a:r>
            <a:r>
              <a:rPr lang="en-US" sz="1400" dirty="0" smtClean="0">
                <a:latin typeface="Verdana" charset="0"/>
                <a:ea typeface="Verdana" charset="0"/>
                <a:cs typeface="Verdana" charset="0"/>
                <a:sym typeface="Verdana" charset="0"/>
              </a:rPr>
              <a:t> of Surface Area and Rectangular Prisms to Cover a Cabinet with Sticky Notes.” </a:t>
            </a:r>
            <a:r>
              <a:rPr lang="en-US" sz="1400" dirty="0">
                <a:latin typeface="Verdana" charset="0"/>
                <a:ea typeface="Verdana" charset="0"/>
                <a:cs typeface="Verdana" charset="0"/>
                <a:sym typeface="Verdana" charset="0"/>
              </a:rPr>
              <a:t>You can create your own, of course, but make sure it includes both the context </a:t>
            </a:r>
            <a:r>
              <a:rPr lang="en-US" sz="1400" dirty="0" smtClean="0">
                <a:latin typeface="Verdana" charset="0"/>
                <a:ea typeface="Verdana" charset="0"/>
                <a:cs typeface="Verdana" charset="0"/>
                <a:sym typeface="Verdana" charset="0"/>
              </a:rPr>
              <a:t>(covering a cabinet with sticky notes) </a:t>
            </a:r>
            <a:r>
              <a:rPr lang="en-US" sz="1400" dirty="0">
                <a:latin typeface="Verdana" charset="0"/>
                <a:ea typeface="Verdana" charset="0"/>
                <a:cs typeface="Verdana" charset="0"/>
                <a:sym typeface="Verdana" charset="0"/>
              </a:rPr>
              <a:t>and the </a:t>
            </a:r>
            <a:r>
              <a:rPr lang="en-US" sz="1400" dirty="0" smtClean="0">
                <a:latin typeface="Verdana" charset="0"/>
                <a:ea typeface="Verdana" charset="0"/>
                <a:cs typeface="Verdana" charset="0"/>
                <a:sym typeface="Verdana" charset="0"/>
              </a:rPr>
              <a:t>mathematics (surface area of rectangular prisms)</a:t>
            </a:r>
            <a:r>
              <a:rPr lang="en-US" sz="1400" dirty="0">
                <a:latin typeface="Verdana" charset="0"/>
                <a:ea typeface="Verdana" charset="0"/>
                <a:cs typeface="Verdana" charset="0"/>
                <a:sym typeface="Verdana" charset="0"/>
              </a:rPr>
              <a:t>. Make sure the students write down your title alongside theirs.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a:solidFill>
            <a:srgbClr val="FFFFFF"/>
          </a:solidFill>
          <a:ln/>
        </p:spPr>
      </p:sp>
      <p:sp>
        <p:nvSpPr>
          <p:cNvPr id="36867"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goal of this slide is to show student work and solution strategies.</a:t>
            </a:r>
          </a:p>
          <a:p>
            <a:pPr eaLnBrk="1" hangingPunct="1"/>
            <a:endParaRPr lang="en-US" sz="1400" dirty="0" smtClean="0">
              <a:latin typeface="Verdana" charset="0"/>
              <a:ea typeface="Verdana" charset="0"/>
              <a:cs typeface="Verdana" charset="0"/>
              <a:sym typeface="Verdana" charset="0"/>
            </a:endParaRPr>
          </a:p>
          <a:p>
            <a:pPr eaLnBrk="1" hangingPunct="1"/>
            <a:r>
              <a:rPr lang="en-US" sz="1400" b="1" u="sng" smtClean="0">
                <a:latin typeface="Verdana" charset="0"/>
                <a:ea typeface="Verdana" charset="0"/>
                <a:cs typeface="Verdana" charset="0"/>
                <a:sym typeface="Verdana" charset="0"/>
              </a:rPr>
              <a:t>Teaching Moves</a:t>
            </a:r>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Share student work. </a:t>
            </a:r>
            <a:r>
              <a:rPr lang="en-US" sz="1400" dirty="0" smtClean="0">
                <a:latin typeface="Verdana" charset="0"/>
                <a:ea typeface="Verdana" charset="0"/>
                <a:cs typeface="Verdana" charset="0"/>
                <a:sym typeface="Verdana" charset="0"/>
              </a:rPr>
              <a:t>Compare the work of your students to the work here. </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a:solidFill>
            <a:srgbClr val="FFFFFF"/>
          </a:solidFill>
          <a:ln/>
        </p:spPr>
      </p:sp>
      <p:sp>
        <p:nvSpPr>
          <p:cNvPr id="36867"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p>
          <a:p>
            <a:pPr eaLnBrk="1" hangingPunct="1"/>
            <a:endParaRPr lang="en-US" sz="1400" dirty="0" smtClean="0">
              <a:latin typeface="Verdana" charset="0"/>
              <a:ea typeface="Verdana" charset="0"/>
              <a:cs typeface="Verdana" charset="0"/>
              <a:sym typeface="Verdana" charset="0"/>
            </a:endParaRPr>
          </a:p>
          <a:p>
            <a:pPr eaLnBrk="1" hangingPunct="1"/>
            <a:r>
              <a:rPr lang="en-US" sz="1400" dirty="0" smtClean="0">
                <a:latin typeface="Verdana" charset="0"/>
                <a:ea typeface="Verdana" charset="0"/>
                <a:cs typeface="Verdana" charset="0"/>
                <a:sym typeface="Verdana" charset="0"/>
              </a:rPr>
              <a:t>The goal of this slide is to show student work and solution strategies.</a:t>
            </a:r>
          </a:p>
          <a:p>
            <a:pPr eaLnBrk="1" hangingPunct="1"/>
            <a:endParaRPr lang="en-US" sz="1400" dirty="0" smtClean="0">
              <a:latin typeface="Verdana" charset="0"/>
              <a:ea typeface="Verdana" charset="0"/>
              <a:cs typeface="Verdana" charset="0"/>
              <a:sym typeface="Verdana" charset="0"/>
            </a:endParaRPr>
          </a:p>
          <a:p>
            <a:pPr eaLnBrk="1" hangingPunct="1"/>
            <a:r>
              <a:rPr lang="en-US" sz="1400" b="1" dirty="0" smtClean="0">
                <a:latin typeface="Verdana" charset="0"/>
                <a:ea typeface="Verdana" charset="0"/>
                <a:cs typeface="Verdana" charset="0"/>
                <a:sym typeface="Verdana" charset="0"/>
              </a:rPr>
              <a:t>Teaching Moves:</a:t>
            </a:r>
          </a:p>
          <a:p>
            <a:pPr eaLnBrk="1" hangingPunct="1"/>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Share student work. </a:t>
            </a:r>
            <a:r>
              <a:rPr lang="en-US" sz="1400" dirty="0" smtClean="0">
                <a:latin typeface="Verdana" charset="0"/>
                <a:ea typeface="Verdana" charset="0"/>
                <a:cs typeface="Verdana" charset="0"/>
                <a:sym typeface="Verdana" charset="0"/>
              </a:rPr>
              <a:t>Compare the work of your students to the work here. </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p:cNvSpPr>
          <p:nvPr>
            <p:ph type="sldImg"/>
          </p:nvPr>
        </p:nvSpPr>
        <p:spPr>
          <a:solidFill>
            <a:srgbClr val="FFFFFF"/>
          </a:solidFill>
          <a:ln/>
        </p:spPr>
      </p:sp>
      <p:sp>
        <p:nvSpPr>
          <p:cNvPr id="17411"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 establish the context of the problem and pose the </a:t>
            </a:r>
            <a:r>
              <a:rPr lang="en-US" sz="1400" dirty="0" smtClean="0">
                <a:latin typeface="Verdana" charset="0"/>
                <a:ea typeface="Verdana" charset="0"/>
                <a:cs typeface="Verdana" charset="0"/>
                <a:sym typeface="Verdana" charset="0"/>
              </a:rPr>
              <a:t>task:</a:t>
            </a:r>
            <a:r>
              <a:rPr lang="en-US" sz="1400" baseline="0" dirty="0" smtClean="0">
                <a:latin typeface="Verdana" charset="0"/>
                <a:ea typeface="Verdana" charset="0"/>
                <a:cs typeface="Verdana" charset="0"/>
                <a:sym typeface="Verdana" charset="0"/>
              </a:rPr>
              <a:t> “How many sticky notes will it take to cover the file cabinet?”</a:t>
            </a:r>
            <a:endParaRPr lang="en-US" sz="1400" dirty="0" smtClean="0">
              <a:latin typeface="Verdana" charset="0"/>
              <a:ea typeface="Verdana" charset="0"/>
              <a:cs typeface="Verdana" charset="0"/>
              <a:sym typeface="Verdana" charset="0"/>
            </a:endParaRPr>
          </a:p>
          <a:p>
            <a:pPr eaLnBrk="1" hangingPunct="1"/>
            <a:endParaRPr lang="en-US" sz="1400" u="sng"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a:latin typeface="Verdana" charset="0"/>
              <a:ea typeface="Verdana" charset="0"/>
              <a:cs typeface="Verdana" charset="0"/>
              <a:sym typeface="Verdana" charset="0"/>
            </a:endParaRPr>
          </a:p>
          <a:p>
            <a:pPr eaLnBrk="1" hangingPunct="1">
              <a:buSzPct val="125000"/>
              <a:buFont typeface="Verdana" charset="0"/>
              <a:buChar char="•"/>
            </a:pPr>
            <a:r>
              <a:rPr lang="en-US" sz="1400" b="1" dirty="0">
                <a:latin typeface="Verdana" charset="0"/>
                <a:ea typeface="Verdana" charset="0"/>
                <a:cs typeface="Verdana" charset="0"/>
                <a:sym typeface="Verdana" charset="0"/>
              </a:rPr>
              <a:t>Play the video. </a:t>
            </a:r>
            <a:r>
              <a:rPr lang="en-US" sz="1400" dirty="0">
                <a:latin typeface="Verdana" charset="0"/>
                <a:ea typeface="Verdana" charset="0"/>
                <a:cs typeface="Verdana" charset="0"/>
                <a:sym typeface="Verdana" charset="0"/>
              </a:rPr>
              <a:t>Introduce it by saying something quick and informal like, “Here’s a video I thought was interesting.” Avoid announcing mathematical objectives or academic vocabulary at this stage. Our goal here is to keep the task concrete and </a:t>
            </a:r>
            <a:r>
              <a:rPr lang="en-US" sz="1400" dirty="0" smtClean="0">
                <a:latin typeface="Verdana" charset="0"/>
                <a:ea typeface="Verdana" charset="0"/>
                <a:cs typeface="Verdana" charset="0"/>
                <a:sym typeface="Verdana" charset="0"/>
              </a:rPr>
              <a:t>intuitive. [</a:t>
            </a:r>
            <a:r>
              <a:rPr lang="en-US" sz="1400" u="sng" dirty="0" smtClean="0">
                <a:solidFill>
                  <a:srgbClr val="0020FE"/>
                </a:solidFill>
                <a:latin typeface="Verdana" charset="0"/>
                <a:ea typeface="Verdana" charset="0"/>
                <a:cs typeface="Verdana" charset="0"/>
                <a:sym typeface="Verdana" charset="0"/>
                <a:hlinkClick r:id="rId3"/>
              </a:rPr>
              <a:t>Why? </a:t>
            </a:r>
            <a:r>
              <a:rPr lang="en-US" sz="1400" u="sng" smtClean="0">
                <a:solidFill>
                  <a:srgbClr val="0020FE"/>
                </a:solidFill>
                <a:latin typeface="Verdana" charset="0"/>
                <a:ea typeface="Verdana" charset="0"/>
                <a:cs typeface="Verdana" charset="0"/>
                <a:sym typeface="Verdana" charset="0"/>
                <a:hlinkClick r:id="rId3"/>
              </a:rPr>
              <a:t>#1</a:t>
            </a:r>
            <a:r>
              <a:rPr lang="en-US" sz="1400" smtClean="0">
                <a:latin typeface="Verdana" charset="0"/>
                <a:ea typeface="Verdana" charset="0"/>
                <a:cs typeface="Verdana" charset="0"/>
                <a:sym typeface="Verdana" charset="0"/>
              </a:rPr>
              <a:t>] </a:t>
            </a: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Rot="1" noChangeAspect="1" noChangeArrowheads="1"/>
          </p:cNvSpPr>
          <p:nvPr>
            <p:ph type="sldImg"/>
          </p:nvPr>
        </p:nvSpPr>
        <p:spPr>
          <a:solidFill>
            <a:srgbClr val="FFFFFF"/>
          </a:solidFill>
          <a:ln/>
        </p:spPr>
      </p:sp>
      <p:sp>
        <p:nvSpPr>
          <p:cNvPr id="19459" name="Rectangle 2"/>
          <p:cNvSpPr>
            <a:spLocks noGrp="1" noChangeArrowheads="1"/>
          </p:cNvSpPr>
          <p:nvPr>
            <p:ph type="body" idx="1"/>
          </p:nvPr>
        </p:nvSpPr>
        <p:spPr>
          <a:noFill/>
          <a:ln/>
        </p:spPr>
        <p:txBody>
          <a:bodyPr/>
          <a:lstStyle/>
          <a:p>
            <a:pPr eaLnBrk="1" hangingPunct="1"/>
            <a:r>
              <a:rPr lang="en-US" sz="1400" b="1" u="none" dirty="0" smtClean="0">
                <a:latin typeface="Verdana" charset="0"/>
                <a:ea typeface="Verdana" charset="0"/>
                <a:cs typeface="Verdana" charset="0"/>
                <a:sym typeface="Verdana" charset="0"/>
              </a:rPr>
              <a:t>Goal:</a:t>
            </a:r>
            <a:r>
              <a:rPr lang="en-US" sz="1400" b="1" u="none" baseline="0" dirty="0" smtClean="0">
                <a:latin typeface="Verdana" charset="0"/>
                <a:ea typeface="Verdana" charset="0"/>
                <a:cs typeface="Verdana" charset="0"/>
                <a:sym typeface="Verdana" charset="0"/>
              </a:rPr>
              <a:t> </a:t>
            </a:r>
            <a:r>
              <a:rPr lang="en-US" sz="1400" u="none" dirty="0" smtClean="0">
                <a:latin typeface="Verdana" charset="0"/>
                <a:ea typeface="Verdana" charset="0"/>
                <a:cs typeface="Verdana" charset="0"/>
                <a:sym typeface="Verdana" charset="0"/>
              </a:rPr>
              <a:t>The </a:t>
            </a:r>
            <a:r>
              <a:rPr lang="en-US" sz="1400" u="none" dirty="0">
                <a:latin typeface="Verdana" charset="0"/>
                <a:ea typeface="Verdana" charset="0"/>
                <a:cs typeface="Verdana" charset="0"/>
                <a:sym typeface="Verdana" charset="0"/>
              </a:rPr>
              <a:t>goal of this slide is to ask students to apply their intuition and guess an answer. After this slide, students may want to know which of them guessed correctly.</a:t>
            </a:r>
          </a:p>
          <a:p>
            <a:pPr eaLnBrk="1" hangingPunct="1"/>
            <a:endParaRPr lang="en-US" sz="1400" u="sng"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a:latin typeface="Verdana" charset="0"/>
              <a:ea typeface="Verdana" charset="0"/>
              <a:cs typeface="Verdana" charset="0"/>
              <a:sym typeface="Verdana" charset="0"/>
            </a:endParaRPr>
          </a:p>
          <a:p>
            <a:pPr eaLnBrk="1" hangingPunct="1">
              <a:buSzPct val="125000"/>
              <a:buFont typeface="Verdana" charset="0"/>
              <a:buChar char="•"/>
            </a:pPr>
            <a:r>
              <a:rPr lang="en-US" sz="1400" b="1" dirty="0">
                <a:latin typeface="Verdana" charset="0"/>
                <a:ea typeface="Verdana" charset="0"/>
                <a:cs typeface="Verdana" charset="0"/>
                <a:sym typeface="Verdana" charset="0"/>
              </a:rPr>
              <a:t>Ask students to write down guesses.</a:t>
            </a:r>
            <a:r>
              <a:rPr lang="en-US" sz="1400" dirty="0">
                <a:latin typeface="Verdana" charset="0"/>
                <a:ea typeface="Verdana" charset="0"/>
                <a:cs typeface="Verdana" charset="0"/>
                <a:sym typeface="Verdana" charset="0"/>
              </a:rPr>
              <a:t> Say, “Would you please write down on your handout</a:t>
            </a:r>
            <a:r>
              <a:rPr lang="en-US" sz="1400" dirty="0" smtClean="0">
                <a:latin typeface="Verdana" charset="0"/>
                <a:ea typeface="Verdana" charset="0"/>
                <a:cs typeface="Verdana" charset="0"/>
                <a:sym typeface="Verdana" charset="0"/>
              </a:rPr>
              <a:t> the number of sticky notes that will cover the file cabinet? [</a:t>
            </a:r>
            <a:r>
              <a:rPr lang="en-US" sz="1400" u="sng" dirty="0" smtClean="0">
                <a:solidFill>
                  <a:srgbClr val="0020FE"/>
                </a:solidFill>
                <a:latin typeface="Verdana" charset="0"/>
                <a:ea typeface="Verdana" charset="0"/>
                <a:cs typeface="Verdana" charset="0"/>
                <a:sym typeface="Verdana" charset="0"/>
                <a:hlinkClick r:id="rId3"/>
              </a:rPr>
              <a:t>Why? #2</a:t>
            </a:r>
            <a:r>
              <a:rPr lang="en-US" sz="1400" dirty="0" smtClean="0">
                <a:latin typeface="Verdana" charset="0"/>
                <a:ea typeface="Verdana" charset="0"/>
                <a:cs typeface="Verdana" charset="0"/>
                <a:sym typeface="Verdana" charset="0"/>
              </a:rPr>
              <a:t>] </a:t>
            </a: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smtClean="0">
                <a:latin typeface="Verdana" charset="0"/>
                <a:ea typeface="Verdana" charset="0"/>
                <a:cs typeface="Verdana" charset="0"/>
                <a:sym typeface="Verdana" charset="0"/>
              </a:rPr>
              <a:t>Ask </a:t>
            </a:r>
            <a:r>
              <a:rPr lang="en-US" sz="1400" b="1" dirty="0">
                <a:latin typeface="Verdana" charset="0"/>
                <a:ea typeface="Verdana" charset="0"/>
                <a:cs typeface="Verdana" charset="0"/>
                <a:sym typeface="Verdana" charset="0"/>
              </a:rPr>
              <a:t>students to pair and share.</a:t>
            </a:r>
            <a:r>
              <a:rPr lang="en-US" sz="1400" dirty="0">
                <a:latin typeface="Verdana" charset="0"/>
                <a:ea typeface="Verdana" charset="0"/>
                <a:cs typeface="Verdana" charset="0"/>
                <a:sym typeface="Verdana" charset="0"/>
              </a:rPr>
              <a:t> Say, “Share your guess with your neighbor. Do you both agree? Do you disagree?</a:t>
            </a:r>
            <a:r>
              <a:rPr lang="en-US" sz="1400" dirty="0" smtClean="0">
                <a:latin typeface="Verdana" charset="0"/>
                <a:ea typeface="Verdana" charset="0"/>
                <a:cs typeface="Verdana" charset="0"/>
                <a:sym typeface="Verdana" charset="0"/>
              </a:rPr>
              <a:t>” [</a:t>
            </a:r>
            <a:r>
              <a:rPr lang="en-US" sz="1400" u="sng" dirty="0" smtClean="0">
                <a:solidFill>
                  <a:srgbClr val="0020FE"/>
                </a:solidFill>
                <a:latin typeface="Verdana" charset="0"/>
                <a:ea typeface="Verdana" charset="0"/>
                <a:cs typeface="Verdana" charset="0"/>
                <a:sym typeface="Verdana" charset="0"/>
                <a:hlinkClick r:id="rId3"/>
              </a:rPr>
              <a:t>Why? #4</a:t>
            </a:r>
            <a:r>
              <a:rPr lang="en-US" sz="1400" dirty="0" smtClean="0">
                <a:latin typeface="Verdana" charset="0"/>
                <a:ea typeface="Verdana" charset="0"/>
                <a:cs typeface="Verdana" charset="0"/>
                <a:sym typeface="Verdana" charset="0"/>
              </a:rPr>
              <a:t>]</a:t>
            </a:r>
            <a:endParaRPr lang="en-US" sz="1400" dirty="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a:latin typeface="Verdana" charset="0"/>
                <a:ea typeface="Verdana" charset="0"/>
                <a:cs typeface="Verdana" charset="0"/>
                <a:sym typeface="Verdana" charset="0"/>
              </a:rPr>
              <a:t>Take a </a:t>
            </a:r>
            <a:r>
              <a:rPr lang="en-US" sz="1400" b="1" dirty="0" smtClean="0">
                <a:latin typeface="Verdana" charset="0"/>
                <a:ea typeface="Verdana" charset="0"/>
                <a:cs typeface="Verdana" charset="0"/>
                <a:sym typeface="Verdana" charset="0"/>
              </a:rPr>
              <a:t>class-wide </a:t>
            </a:r>
            <a:r>
              <a:rPr lang="en-US" sz="1400" b="1" dirty="0">
                <a:latin typeface="Verdana" charset="0"/>
                <a:ea typeface="Verdana" charset="0"/>
                <a:cs typeface="Verdana" charset="0"/>
                <a:sym typeface="Verdana" charset="0"/>
              </a:rPr>
              <a:t>poll of guesses.</a:t>
            </a:r>
            <a:r>
              <a:rPr lang="en-US" sz="1400" dirty="0">
                <a:latin typeface="Verdana" charset="0"/>
                <a:ea typeface="Verdana" charset="0"/>
                <a:cs typeface="Verdana" charset="0"/>
                <a:sym typeface="Verdana" charset="0"/>
              </a:rPr>
              <a:t> Ask for</a:t>
            </a:r>
            <a:r>
              <a:rPr lang="en-US" sz="1400" dirty="0" smtClean="0">
                <a:latin typeface="Verdana" charset="0"/>
                <a:ea typeface="Verdana" charset="0"/>
                <a:cs typeface="Verdana" charset="0"/>
                <a:sym typeface="Verdana" charset="0"/>
              </a:rPr>
              <a:t> some</a:t>
            </a:r>
            <a:r>
              <a:rPr lang="en-US" sz="1400" baseline="0" dirty="0" smtClean="0">
                <a:latin typeface="Verdana" charset="0"/>
                <a:ea typeface="Verdana" charset="0"/>
                <a:cs typeface="Verdana" charset="0"/>
                <a:sym typeface="Verdana" charset="0"/>
              </a:rPr>
              <a:t> students to share their guesses with the whole class. </a:t>
            </a:r>
            <a:r>
              <a:rPr lang="en-US" sz="1400" dirty="0" smtClean="0">
                <a:latin typeface="Verdana" charset="0"/>
                <a:ea typeface="Verdana" charset="0"/>
                <a:cs typeface="Verdana" charset="0"/>
                <a:sym typeface="Verdana" charset="0"/>
              </a:rPr>
              <a:t>Write </a:t>
            </a:r>
            <a:r>
              <a:rPr lang="en-US" sz="1400" dirty="0">
                <a:latin typeface="Verdana" charset="0"/>
                <a:ea typeface="Verdana" charset="0"/>
                <a:cs typeface="Verdana" charset="0"/>
                <a:sym typeface="Verdana" charset="0"/>
              </a:rPr>
              <a:t>down</a:t>
            </a:r>
            <a:r>
              <a:rPr lang="en-US" sz="1400" dirty="0" smtClean="0">
                <a:latin typeface="Verdana" charset="0"/>
                <a:ea typeface="Verdana" charset="0"/>
                <a:cs typeface="Verdana" charset="0"/>
                <a:sym typeface="Verdana" charset="0"/>
              </a:rPr>
              <a:t> a handful of </a:t>
            </a:r>
            <a:r>
              <a:rPr lang="en-US" sz="1400" dirty="0">
                <a:latin typeface="Verdana" charset="0"/>
                <a:ea typeface="Verdana" charset="0"/>
                <a:cs typeface="Verdana" charset="0"/>
                <a:sym typeface="Verdana" charset="0"/>
              </a:rPr>
              <a:t>the guesses on the board. </a:t>
            </a:r>
            <a:r>
              <a:rPr lang="en-US" sz="1400" dirty="0" smtClean="0">
                <a:latin typeface="Verdana" charset="0"/>
                <a:ea typeface="Verdana" charset="0"/>
                <a:cs typeface="Verdana" charset="0"/>
                <a:sym typeface="Verdana" charset="0"/>
              </a:rPr>
              <a:t>[</a:t>
            </a:r>
            <a:r>
              <a:rPr lang="en-US" sz="1400" u="sng" dirty="0" smtClean="0">
                <a:solidFill>
                  <a:srgbClr val="0020FE"/>
                </a:solidFill>
                <a:latin typeface="Verdana" charset="0"/>
                <a:ea typeface="Verdana" charset="0"/>
                <a:cs typeface="Verdana" charset="0"/>
                <a:sym typeface="Verdana" charset="0"/>
                <a:hlinkClick r:id="rId3"/>
              </a:rPr>
              <a:t>Why? #5</a:t>
            </a:r>
            <a:r>
              <a:rPr lang="en-US" sz="1400" dirty="0" smtClean="0">
                <a:latin typeface="Verdana" charset="0"/>
                <a:ea typeface="Verdana" charset="0"/>
                <a:cs typeface="Verdana" charset="0"/>
                <a:sym typeface="Verdana" charset="0"/>
              </a:rPr>
              <a:t>]</a:t>
            </a:r>
          </a:p>
          <a:p>
            <a:pPr eaLnBrk="1" hangingPunct="1">
              <a:buSzPct val="125000"/>
              <a:buFont typeface="Verdana" charset="0"/>
              <a:buNone/>
            </a:pPr>
            <a:endParaRPr lang="en-US" sz="1400" u="sng" dirty="0" smtClean="0">
              <a:latin typeface="Verdana" charset="0"/>
              <a:ea typeface="Verdana" charset="0"/>
              <a:cs typeface="Verdana" charset="0"/>
              <a:sym typeface="Verdana" charset="0"/>
              <a:hlinkClick r:id="rId3"/>
            </a:endParaRPr>
          </a:p>
          <a:p>
            <a:pPr eaLnBrk="1" hangingPunct="1"/>
            <a:r>
              <a:rPr lang="en-US" sz="1400" b="1" u="sng" dirty="0" smtClean="0">
                <a:latin typeface="Verdana" charset="0"/>
                <a:ea typeface="Verdana" charset="0"/>
                <a:cs typeface="Verdana" charset="0"/>
                <a:sym typeface="Verdana" charset="0"/>
              </a:rPr>
              <a:t>Interesting Outcomes</a:t>
            </a:r>
            <a:endParaRPr lang="en-US" sz="1400" dirty="0" smtClean="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smtClean="0">
                <a:latin typeface="Verdana" charset="0"/>
                <a:ea typeface="Verdana" charset="0"/>
                <a:cs typeface="Verdana" charset="0"/>
                <a:sym typeface="Verdana" charset="0"/>
              </a:rPr>
              <a:t>The students will need to know how many faces will be covered</a:t>
            </a:r>
            <a:r>
              <a:rPr lang="en-US" sz="1400" dirty="0" smtClean="0">
                <a:latin typeface="Verdana" charset="0"/>
                <a:ea typeface="Verdana" charset="0"/>
                <a:cs typeface="Verdana" charset="0"/>
                <a:sym typeface="Verdana" charset="0"/>
              </a:rPr>
              <a:t>.  They can’t accurately guess the number of</a:t>
            </a:r>
            <a:r>
              <a:rPr lang="en-US" sz="1400" baseline="0" dirty="0" smtClean="0">
                <a:latin typeface="Verdana" charset="0"/>
                <a:ea typeface="Verdana" charset="0"/>
                <a:cs typeface="Verdana" charset="0"/>
                <a:sym typeface="Verdana" charset="0"/>
              </a:rPr>
              <a:t> sticky notes that will cover the file cabinet without crucial information.  Have student pair and share a guess about the number of faces of the file cabinet. Tell students that five faces will be covered, then ask for their guesses for the total number of sticky notes.</a:t>
            </a:r>
            <a:endParaRPr lang="en-US" sz="1400" b="1" dirty="0" smtClean="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smtClean="0">
                <a:latin typeface="Verdana" charset="0"/>
                <a:ea typeface="Verdana" charset="0"/>
                <a:cs typeface="Verdana" charset="0"/>
                <a:sym typeface="Verdana" charset="0"/>
              </a:rPr>
              <a:t>The class is divided.</a:t>
            </a:r>
            <a:r>
              <a:rPr lang="en-US" sz="1400" dirty="0" smtClean="0">
                <a:latin typeface="Verdana" charset="0"/>
                <a:ea typeface="Verdana" charset="0"/>
                <a:cs typeface="Verdana" charset="0"/>
                <a:sym typeface="Verdana" charset="0"/>
              </a:rPr>
              <a:t> The video intends to engage</a:t>
            </a:r>
            <a:r>
              <a:rPr lang="en-US" sz="1400" baseline="0" dirty="0" smtClean="0">
                <a:latin typeface="Verdana" charset="0"/>
                <a:ea typeface="Verdana" charset="0"/>
                <a:cs typeface="Verdana" charset="0"/>
                <a:sym typeface="Verdana" charset="0"/>
              </a:rPr>
              <a:t> students</a:t>
            </a:r>
            <a:r>
              <a:rPr lang="en-US" sz="1400" dirty="0" smtClean="0">
                <a:latin typeface="Verdana" charset="0"/>
                <a:ea typeface="Verdana" charset="0"/>
                <a:cs typeface="Verdana" charset="0"/>
                <a:sym typeface="Verdana" charset="0"/>
              </a:rPr>
              <a:t>. The ideal outcome has the class with a wide range of answers.</a:t>
            </a:r>
            <a:r>
              <a:rPr lang="en-US" sz="1400" baseline="0" dirty="0" smtClean="0">
                <a:latin typeface="Verdana" charset="0"/>
                <a:ea typeface="Verdana" charset="0"/>
                <a:cs typeface="Verdana" charset="0"/>
                <a:sym typeface="Verdana" charset="0"/>
              </a:rPr>
              <a:t>  You may want to discuss why some answers are too small or others are too big. </a:t>
            </a:r>
            <a:r>
              <a:rPr lang="en-US" sz="1400" dirty="0" smtClean="0">
                <a:latin typeface="Verdana" charset="0"/>
                <a:ea typeface="Verdana" charset="0"/>
                <a:cs typeface="Verdana" charset="0"/>
                <a:sym typeface="Verdana" charset="0"/>
              </a:rPr>
              <a:t>[</a:t>
            </a:r>
            <a:r>
              <a:rPr lang="en-US" sz="1400" u="sng" dirty="0" smtClean="0">
                <a:solidFill>
                  <a:srgbClr val="0020FE"/>
                </a:solidFill>
                <a:latin typeface="Verdana" charset="0"/>
                <a:ea typeface="Verdana" charset="0"/>
                <a:cs typeface="Verdana" charset="0"/>
                <a:sym typeface="Verdana" charset="0"/>
                <a:hlinkClick r:id="rId3"/>
              </a:rPr>
              <a:t>Why? </a:t>
            </a:r>
            <a:r>
              <a:rPr lang="en-US" sz="1400" u="sng" smtClean="0">
                <a:solidFill>
                  <a:srgbClr val="0020FE"/>
                </a:solidFill>
                <a:latin typeface="Verdana" charset="0"/>
                <a:ea typeface="Verdana" charset="0"/>
                <a:cs typeface="Verdana" charset="0"/>
                <a:sym typeface="Verdana" charset="0"/>
                <a:hlinkClick r:id="rId3"/>
              </a:rPr>
              <a:t>#6</a:t>
            </a:r>
            <a:r>
              <a:rPr lang="en-US" sz="1400" smtClean="0">
                <a:latin typeface="Verdana" charset="0"/>
                <a:ea typeface="Verdana" charset="0"/>
                <a:cs typeface="Verdana" charset="0"/>
                <a:sym typeface="Verdana" charset="0"/>
              </a:rPr>
              <a:t>]</a:t>
            </a:r>
            <a:endParaRPr lang="en-US" sz="1400" dirty="0" smtClean="0">
              <a:latin typeface="Verdana" charset="0"/>
              <a:ea typeface="Verdana" charset="0"/>
              <a:cs typeface="Verdana" charset="0"/>
              <a:sym typeface="Verdana" charset="0"/>
            </a:endParaRPr>
          </a:p>
          <a:p>
            <a:pPr eaLnBrk="1" hangingPunct="1">
              <a:buSzPct val="125000"/>
              <a:buFont typeface="Verdana" charset="0"/>
              <a:buNone/>
            </a:pPr>
            <a:endParaRPr lang="en-US" sz="1400" dirty="0" smtClean="0">
              <a:latin typeface="Verdana" charset="0"/>
              <a:ea typeface="Verdana" charset="0"/>
              <a:cs typeface="Verdana" charset="0"/>
              <a:sym typeface="Verdana" charset="0"/>
              <a:hlinkClick r:id="rId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Rot="1" noChangeAspect="1" noChangeArrowheads="1"/>
          </p:cNvSpPr>
          <p:nvPr>
            <p:ph type="sldImg"/>
          </p:nvPr>
        </p:nvSpPr>
        <p:spPr>
          <a:solidFill>
            <a:srgbClr val="FFFFFF"/>
          </a:solidFill>
          <a:ln/>
        </p:spPr>
      </p:sp>
      <p:sp>
        <p:nvSpPr>
          <p:cNvPr id="21507"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for students to see that</a:t>
            </a:r>
            <a:r>
              <a:rPr lang="en-US" sz="1400" dirty="0" smtClean="0">
                <a:latin typeface="Verdana" charset="0"/>
                <a:ea typeface="Verdana" charset="0"/>
                <a:cs typeface="Verdana" charset="0"/>
                <a:sym typeface="Verdana" charset="0"/>
              </a:rPr>
              <a:t> the dimensions of both the cabinet and</a:t>
            </a:r>
            <a:r>
              <a:rPr lang="en-US" sz="1400" baseline="0" dirty="0" smtClean="0">
                <a:latin typeface="Verdana" charset="0"/>
                <a:ea typeface="Verdana" charset="0"/>
                <a:cs typeface="Verdana" charset="0"/>
                <a:sym typeface="Verdana" charset="0"/>
              </a:rPr>
              <a:t> sticky notes </a:t>
            </a:r>
            <a:r>
              <a:rPr lang="en-US" sz="1400" dirty="0" smtClean="0">
                <a:latin typeface="Verdana" charset="0"/>
                <a:ea typeface="Verdana" charset="0"/>
                <a:cs typeface="Verdana" charset="0"/>
                <a:sym typeface="Verdana" charset="0"/>
              </a:rPr>
              <a:t>are necessary. Furthermore, it might prove useful for students to know which sides are being</a:t>
            </a:r>
            <a:r>
              <a:rPr lang="en-US" sz="1400" baseline="0" dirty="0" smtClean="0">
                <a:latin typeface="Verdana" charset="0"/>
                <a:ea typeface="Verdana" charset="0"/>
                <a:cs typeface="Verdana" charset="0"/>
                <a:sym typeface="Verdana" charset="0"/>
              </a:rPr>
              <a:t> covered with sticky notes; the four vertical sides and the top. The bottom will NOT be covered.</a:t>
            </a:r>
            <a:endParaRPr lang="en-US" sz="1400" dirty="0" smtClean="0">
              <a:latin typeface="Verdana" charset="0"/>
              <a:ea typeface="Verdana" charset="0"/>
              <a:cs typeface="Verdana" charset="0"/>
              <a:sym typeface="Verdana" charset="0"/>
            </a:endParaRPr>
          </a:p>
          <a:p>
            <a:pPr eaLnBrk="1" hangingPunct="1"/>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a:latin typeface="Verdana" charset="0"/>
                <a:ea typeface="Verdana" charset="0"/>
                <a:cs typeface="Verdana" charset="0"/>
                <a:sym typeface="Verdana" charset="0"/>
              </a:rPr>
              <a:t>Ask students what information is important. </a:t>
            </a:r>
            <a:r>
              <a:rPr lang="en-US" sz="1400" dirty="0">
                <a:latin typeface="Verdana" charset="0"/>
                <a:ea typeface="Verdana" charset="0"/>
                <a:cs typeface="Verdana" charset="0"/>
                <a:sym typeface="Verdana" charset="0"/>
              </a:rPr>
              <a:t>Ask, “What information would be useful</a:t>
            </a:r>
            <a:r>
              <a:rPr lang="en-US" sz="1400" dirty="0" smtClean="0">
                <a:latin typeface="Verdana" charset="0"/>
                <a:ea typeface="Verdana" charset="0"/>
                <a:cs typeface="Verdana" charset="0"/>
                <a:sym typeface="Verdana" charset="0"/>
              </a:rPr>
              <a:t> here </a:t>
            </a:r>
            <a:r>
              <a:rPr lang="en-US" sz="1400" dirty="0">
                <a:latin typeface="Verdana" charset="0"/>
                <a:ea typeface="Verdana" charset="0"/>
                <a:cs typeface="Verdana" charset="0"/>
                <a:sym typeface="Verdana" charset="0"/>
              </a:rPr>
              <a:t>and how would you get it? Would you write down some ideas for yourself on your handout?” </a:t>
            </a:r>
            <a:r>
              <a:rPr lang="en-US" sz="1400" dirty="0" smtClean="0">
                <a:latin typeface="Verdana" charset="0"/>
                <a:ea typeface="Verdana" charset="0"/>
                <a:cs typeface="Verdana" charset="0"/>
                <a:sym typeface="Verdana" charset="0"/>
              </a:rPr>
              <a:t>[</a:t>
            </a:r>
            <a:r>
              <a:rPr lang="en-US" sz="1400" u="sng" dirty="0" smtClean="0">
                <a:solidFill>
                  <a:srgbClr val="0020FE"/>
                </a:solidFill>
                <a:latin typeface="Verdana" charset="0"/>
                <a:ea typeface="Verdana" charset="0"/>
                <a:cs typeface="Verdana" charset="0"/>
                <a:sym typeface="Verdana" charset="0"/>
                <a:hlinkClick r:id="rId3"/>
              </a:rPr>
              <a:t>Why? #7</a:t>
            </a:r>
            <a:r>
              <a:rPr lang="en-US" sz="1400" dirty="0" smtClean="0">
                <a:latin typeface="Verdana" charset="0"/>
                <a:ea typeface="Verdana" charset="0"/>
                <a:cs typeface="Verdana" charset="0"/>
                <a:sym typeface="Verdana" charset="0"/>
              </a:rPr>
              <a:t>]</a:t>
            </a:r>
            <a:endParaRPr lang="en-US" sz="1400" dirty="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a:latin typeface="Verdana" charset="0"/>
                <a:ea typeface="Verdana" charset="0"/>
                <a:cs typeface="Verdana" charset="0"/>
                <a:sym typeface="Verdana" charset="0"/>
              </a:rPr>
              <a:t>Ask students to pair and share. </a:t>
            </a:r>
            <a:r>
              <a:rPr lang="en-US" sz="1400" dirty="0">
                <a:latin typeface="Verdana" charset="0"/>
                <a:ea typeface="Verdana" charset="0"/>
                <a:cs typeface="Verdana" charset="0"/>
                <a:sym typeface="Verdana" charset="0"/>
              </a:rPr>
              <a:t>Say, “Share your ideas with your neighbor. Do you both agree? Do you disagree about what’s necessary?</a:t>
            </a:r>
            <a:r>
              <a:rPr lang="en-US" sz="1400" dirty="0" smtClean="0">
                <a:latin typeface="Verdana" charset="0"/>
                <a:ea typeface="Verdana" charset="0"/>
                <a:cs typeface="Verdana" charset="0"/>
                <a:sym typeface="Verdana" charset="0"/>
              </a:rPr>
              <a:t>” [</a:t>
            </a:r>
            <a:r>
              <a:rPr lang="en-US" sz="1400" u="sng" dirty="0" smtClean="0">
                <a:solidFill>
                  <a:srgbClr val="0020FE"/>
                </a:solidFill>
                <a:latin typeface="Verdana" charset="0"/>
                <a:ea typeface="Verdana" charset="0"/>
                <a:cs typeface="Verdana" charset="0"/>
                <a:sym typeface="Verdana" charset="0"/>
                <a:hlinkClick r:id="rId3"/>
              </a:rPr>
              <a:t>Why? #4</a:t>
            </a:r>
            <a:r>
              <a:rPr lang="en-US" sz="1400" dirty="0" smtClean="0">
                <a:latin typeface="Verdana" charset="0"/>
                <a:ea typeface="Verdana" charset="0"/>
                <a:cs typeface="Verdana" charset="0"/>
                <a:sym typeface="Verdana" charset="0"/>
              </a:rPr>
              <a:t>]</a:t>
            </a:r>
          </a:p>
          <a:p>
            <a:pPr eaLnBrk="1" hangingPunct="1">
              <a:buSzPct val="125000"/>
              <a:buFont typeface="Verdana" charset="0"/>
              <a:buChar char="•"/>
            </a:pPr>
            <a:r>
              <a:rPr lang="en-US" sz="1400" b="1" dirty="0" smtClean="0">
                <a:latin typeface="Verdana" charset="0"/>
                <a:ea typeface="Verdana" charset="0"/>
                <a:cs typeface="Verdana" charset="0"/>
                <a:sym typeface="Verdana" charset="0"/>
              </a:rPr>
              <a:t>Make </a:t>
            </a:r>
            <a:r>
              <a:rPr lang="en-US" sz="1400" b="1" dirty="0">
                <a:latin typeface="Verdana" charset="0"/>
                <a:ea typeface="Verdana" charset="0"/>
                <a:cs typeface="Verdana" charset="0"/>
                <a:sym typeface="Verdana" charset="0"/>
              </a:rPr>
              <a:t>a list of information requested.</a:t>
            </a:r>
            <a:r>
              <a:rPr lang="en-US" sz="1400" dirty="0">
                <a:latin typeface="Verdana" charset="0"/>
                <a:ea typeface="Verdana" charset="0"/>
                <a:cs typeface="Verdana" charset="0"/>
                <a:sym typeface="Verdana" charset="0"/>
              </a:rPr>
              <a:t> Ask students to share the information they want. Write suggestions on the board next to the owner’s name or </a:t>
            </a:r>
            <a:r>
              <a:rPr lang="en-US" sz="1400" dirty="0" smtClean="0">
                <a:latin typeface="Verdana" charset="0"/>
                <a:ea typeface="Verdana" charset="0"/>
                <a:cs typeface="Verdana" charset="0"/>
                <a:sym typeface="Verdana" charset="0"/>
              </a:rPr>
              <a:t>type them </a:t>
            </a:r>
            <a:r>
              <a:rPr lang="en-US" sz="1400" dirty="0">
                <a:latin typeface="Verdana" charset="0"/>
                <a:ea typeface="Verdana" charset="0"/>
                <a:cs typeface="Verdana" charset="0"/>
                <a:sym typeface="Verdana" charset="0"/>
              </a:rPr>
              <a:t>in a document, depending on which is faster for you. But </a:t>
            </a:r>
            <a:r>
              <a:rPr lang="en-US" sz="1400" dirty="0" smtClean="0">
                <a:latin typeface="Verdana" charset="0"/>
                <a:ea typeface="Verdana" charset="0"/>
                <a:cs typeface="Verdana" charset="0"/>
                <a:sym typeface="Verdana" charset="0"/>
              </a:rPr>
              <a:t>record everything</a:t>
            </a:r>
            <a:r>
              <a:rPr lang="en-US" sz="1400" dirty="0">
                <a:latin typeface="Verdana" charset="0"/>
                <a:ea typeface="Verdana" charset="0"/>
                <a:cs typeface="Verdana" charset="0"/>
                <a:sym typeface="Verdana" charset="0"/>
              </a:rPr>
              <a:t>. </a:t>
            </a:r>
            <a:r>
              <a:rPr lang="en-US" sz="1400" b="1" u="sng" dirty="0">
                <a:latin typeface="Verdana" charset="0"/>
                <a:ea typeface="Verdana" charset="0"/>
                <a:cs typeface="Verdana" charset="0"/>
                <a:sym typeface="Verdana" charset="0"/>
              </a:rPr>
              <a:t>The goal here isn’t to pass judgment on good and bad suggestions</a:t>
            </a:r>
            <a:r>
              <a:rPr lang="en-US" sz="1400" dirty="0">
                <a:latin typeface="Verdana" charset="0"/>
                <a:ea typeface="Verdana" charset="0"/>
                <a:cs typeface="Verdana" charset="0"/>
                <a:sym typeface="Verdana" charset="0"/>
              </a:rPr>
              <a:t>. It’s to collect student ideas. There’s no need to collect every student’s idea, though. Once you’ve recorded a broad cross-section of the class’ ideas, cut the process short. </a:t>
            </a:r>
            <a:r>
              <a:rPr lang="en-US" sz="1400" dirty="0" smtClean="0">
                <a:latin typeface="Verdana" charset="0"/>
                <a:ea typeface="Verdana" charset="0"/>
                <a:cs typeface="Verdana" charset="0"/>
                <a:sym typeface="Verdana" charset="0"/>
              </a:rPr>
              <a:t>[</a:t>
            </a:r>
            <a:r>
              <a:rPr lang="en-US" sz="1400" u="sng" dirty="0" smtClean="0">
                <a:solidFill>
                  <a:srgbClr val="0020FE"/>
                </a:solidFill>
                <a:latin typeface="Verdana" charset="0"/>
                <a:ea typeface="Verdana" charset="0"/>
                <a:cs typeface="Verdana" charset="0"/>
                <a:sym typeface="Verdana" charset="0"/>
                <a:hlinkClick r:id="rId3"/>
              </a:rPr>
              <a:t>Why? #10</a:t>
            </a:r>
            <a:r>
              <a:rPr lang="en-US" sz="1400" dirty="0" smtClean="0">
                <a:latin typeface="Verdana" charset="0"/>
                <a:ea typeface="Verdana" charset="0"/>
                <a:cs typeface="Verdana" charset="0"/>
                <a:sym typeface="Verdana" charset="0"/>
              </a:rPr>
              <a:t>]</a:t>
            </a:r>
          </a:p>
          <a:p>
            <a:pPr eaLnBrk="1" hangingPunct="1">
              <a:buSzPct val="125000"/>
              <a:buFont typeface="Verdana" charset="0"/>
              <a:buChar char="•"/>
            </a:pPr>
            <a:r>
              <a:rPr lang="en-US" sz="1400" b="1" dirty="0" smtClean="0">
                <a:latin typeface="Verdana" charset="0"/>
                <a:ea typeface="Verdana" charset="0"/>
                <a:cs typeface="Verdana" charset="0"/>
                <a:sym typeface="Verdana" charset="0"/>
              </a:rPr>
              <a:t>Push </a:t>
            </a:r>
            <a:r>
              <a:rPr lang="en-US" sz="1400" b="1" dirty="0">
                <a:latin typeface="Verdana" charset="0"/>
                <a:ea typeface="Verdana" charset="0"/>
                <a:cs typeface="Verdana" charset="0"/>
                <a:sym typeface="Verdana" charset="0"/>
              </a:rPr>
              <a:t>students for precision. </a:t>
            </a:r>
            <a:r>
              <a:rPr lang="en-US" sz="1400" dirty="0">
                <a:latin typeface="Verdana" charset="0"/>
                <a:ea typeface="Verdana" charset="0"/>
                <a:cs typeface="Verdana" charset="0"/>
                <a:sym typeface="Verdana" charset="0"/>
              </a:rPr>
              <a:t>See the interesting outcomes below and how you might respond. As you pull and tug on certain students’ responses, put a star or some </a:t>
            </a:r>
            <a:r>
              <a:rPr lang="en-US" sz="1400" dirty="0" smtClean="0">
                <a:latin typeface="Verdana" charset="0"/>
                <a:ea typeface="Verdana" charset="0"/>
                <a:cs typeface="Verdana" charset="0"/>
                <a:sym typeface="Verdana" charset="0"/>
              </a:rPr>
              <a:t>mark </a:t>
            </a:r>
            <a:r>
              <a:rPr lang="en-US" sz="1400" dirty="0">
                <a:latin typeface="Verdana" charset="0"/>
                <a:ea typeface="Verdana" charset="0"/>
                <a:cs typeface="Verdana" charset="0"/>
                <a:sym typeface="Verdana" charset="0"/>
              </a:rPr>
              <a:t>next to the suggestion to illustrate that you’ve addressed it. It isn’t necessary to address all of them</a:t>
            </a:r>
            <a:r>
              <a:rPr lang="en-US" sz="1400" dirty="0" smtClean="0">
                <a:latin typeface="Verdana" charset="0"/>
                <a:ea typeface="Verdana" charset="0"/>
                <a:cs typeface="Verdana" charset="0"/>
                <a:sym typeface="Verdana" charset="0"/>
              </a:rPr>
              <a:t>. </a:t>
            </a:r>
            <a:r>
              <a:rPr lang="en-US" sz="1400" kern="1200" dirty="0" smtClean="0">
                <a:solidFill>
                  <a:schemeClr val="tx1"/>
                </a:solidFill>
                <a:effectLst/>
                <a:latin typeface="Gill Sans" charset="0"/>
                <a:ea typeface="ＭＳ Ｐゴシック" charset="-128"/>
                <a:cs typeface="ＭＳ Ｐゴシック" charset="-128"/>
              </a:rPr>
              <a:t>This</a:t>
            </a:r>
            <a:r>
              <a:rPr lang="en-US" sz="1400" kern="1200" baseline="0" dirty="0" smtClean="0">
                <a:solidFill>
                  <a:schemeClr val="tx1"/>
                </a:solidFill>
                <a:effectLst/>
                <a:latin typeface="Gill Sans" charset="0"/>
                <a:ea typeface="ＭＳ Ｐゴシック" charset="-128"/>
                <a:cs typeface="ＭＳ Ｐゴシック" charset="-128"/>
              </a:rPr>
              <a:t> </a:t>
            </a:r>
            <a:r>
              <a:rPr lang="en-US" sz="1400" kern="1200" dirty="0" smtClean="0">
                <a:solidFill>
                  <a:schemeClr val="tx1"/>
                </a:solidFill>
                <a:effectLst/>
                <a:latin typeface="Gill Sans" charset="0"/>
                <a:ea typeface="ＭＳ Ｐゴシック" charset="-128"/>
                <a:cs typeface="ＭＳ Ｐゴシック" charset="-128"/>
              </a:rPr>
              <a:t>is a chance to redirect students to more precise mathematical vocabulary.  For example, some teachers would start a lesson by introducing the vocabulary.  However we didn't, so when students say, "We need to know how long each side is" teachers can say something, "When we are talking about prisms, we call each side</a:t>
            </a:r>
            <a:r>
              <a:rPr lang="en-US" sz="1400" kern="1200" baseline="0" dirty="0" smtClean="0">
                <a:solidFill>
                  <a:schemeClr val="tx1"/>
                </a:solidFill>
                <a:effectLst/>
                <a:latin typeface="Gill Sans" charset="0"/>
                <a:ea typeface="ＭＳ Ｐゴシック" charset="-128"/>
                <a:cs typeface="ＭＳ Ｐゴシック" charset="-128"/>
              </a:rPr>
              <a:t> a “face” and</a:t>
            </a:r>
            <a:r>
              <a:rPr lang="en-US" sz="1400" kern="1200" dirty="0" smtClean="0">
                <a:solidFill>
                  <a:schemeClr val="tx1"/>
                </a:solidFill>
                <a:effectLst/>
                <a:latin typeface="Gill Sans" charset="0"/>
                <a:ea typeface="ＭＳ Ｐゴシック" charset="-128"/>
                <a:cs typeface="ＭＳ Ｐゴシック" charset="-128"/>
              </a:rPr>
              <a:t> how long they are depends on measuring the height, width, and depth of the rectangular prism.”</a:t>
            </a:r>
            <a:endParaRPr lang="en-US" sz="1400" dirty="0">
              <a:latin typeface="Verdana" charset="0"/>
              <a:ea typeface="Verdana" charset="0"/>
              <a:cs typeface="Verdana" charset="0"/>
              <a:sym typeface="Verdana" charset="0"/>
            </a:endParaRPr>
          </a:p>
          <a:p>
            <a:pPr eaLnBrk="1" hangingPunct="1">
              <a:buSzPct val="125000"/>
              <a:buFont typeface="Verdana" charset="0"/>
              <a:buAutoNum type="arabicPeriod"/>
            </a:pPr>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Interesting </a:t>
            </a:r>
            <a:r>
              <a:rPr lang="en-US" sz="1400" b="1" u="sng" dirty="0" smtClean="0">
                <a:latin typeface="Verdana" charset="0"/>
                <a:ea typeface="Verdana" charset="0"/>
                <a:cs typeface="Verdana" charset="0"/>
                <a:sym typeface="Verdana" charset="0"/>
              </a:rPr>
              <a:t>Outcomes</a:t>
            </a:r>
          </a:p>
          <a:p>
            <a:pPr eaLnBrk="1" hangingPunct="1">
              <a:buSzPct val="125000"/>
              <a:buFont typeface="Verdana" charset="0"/>
              <a:buChar char="•"/>
            </a:pPr>
            <a:r>
              <a:rPr lang="en-US" sz="1400" b="1" dirty="0" smtClean="0">
                <a:latin typeface="Verdana" charset="0"/>
                <a:ea typeface="Verdana" charset="0"/>
                <a:cs typeface="Verdana" charset="0"/>
                <a:sym typeface="Verdana" charset="0"/>
              </a:rPr>
              <a:t>Students </a:t>
            </a:r>
            <a:r>
              <a:rPr lang="en-US" sz="1400" b="1" dirty="0">
                <a:latin typeface="Verdana" charset="0"/>
                <a:ea typeface="Verdana" charset="0"/>
                <a:cs typeface="Verdana" charset="0"/>
                <a:sym typeface="Verdana" charset="0"/>
              </a:rPr>
              <a:t>ask</a:t>
            </a:r>
            <a:r>
              <a:rPr lang="en-US" sz="1400" b="1" dirty="0" smtClean="0">
                <a:latin typeface="Verdana" charset="0"/>
                <a:ea typeface="Verdana" charset="0"/>
                <a:cs typeface="Verdana" charset="0"/>
                <a:sym typeface="Verdana" charset="0"/>
              </a:rPr>
              <a:t> how many sticky notes go up down the cabinet. </a:t>
            </a:r>
            <a:r>
              <a:rPr lang="en-US" sz="1400" dirty="0">
                <a:latin typeface="Verdana" charset="0"/>
                <a:ea typeface="Verdana" charset="0"/>
                <a:cs typeface="Verdana" charset="0"/>
                <a:sym typeface="Verdana" charset="0"/>
              </a:rPr>
              <a:t>Take this one first. Say something like, “Great idea. That’d be so </a:t>
            </a:r>
            <a:r>
              <a:rPr lang="en-US" sz="1400" dirty="0" smtClean="0">
                <a:latin typeface="Verdana" charset="0"/>
                <a:ea typeface="Verdana" charset="0"/>
                <a:cs typeface="Verdana" charset="0"/>
                <a:sym typeface="Verdana" charset="0"/>
              </a:rPr>
              <a:t>easy, </a:t>
            </a:r>
            <a:r>
              <a:rPr lang="en-US" sz="1400" dirty="0">
                <a:latin typeface="Verdana" charset="0"/>
                <a:ea typeface="Verdana" charset="0"/>
                <a:cs typeface="Verdana" charset="0"/>
                <a:sym typeface="Verdana" charset="0"/>
              </a:rPr>
              <a:t>and we could all get out of here for break. But unfortunately all I’m working with at the moment is a</a:t>
            </a:r>
            <a:r>
              <a:rPr lang="en-US" sz="1400" dirty="0" smtClean="0">
                <a:latin typeface="Verdana" charset="0"/>
                <a:ea typeface="Verdana" charset="0"/>
                <a:cs typeface="Verdana" charset="0"/>
                <a:sym typeface="Verdana" charset="0"/>
              </a:rPr>
              <a:t> measuring</a:t>
            </a:r>
            <a:r>
              <a:rPr lang="en-US" sz="1400" baseline="0" dirty="0" smtClean="0">
                <a:latin typeface="Verdana" charset="0"/>
                <a:ea typeface="Verdana" charset="0"/>
                <a:cs typeface="Verdana" charset="0"/>
                <a:sym typeface="Verdana" charset="0"/>
              </a:rPr>
              <a:t> tape</a:t>
            </a:r>
            <a:r>
              <a:rPr lang="en-US" sz="1400" dirty="0" smtClean="0">
                <a:latin typeface="Verdana" charset="0"/>
                <a:ea typeface="Verdana" charset="0"/>
                <a:cs typeface="Verdana" charset="0"/>
                <a:sym typeface="Verdana" charset="0"/>
              </a:rPr>
              <a:t>.”</a:t>
            </a:r>
          </a:p>
          <a:p>
            <a:pPr eaLnBrk="1" hangingPunct="1">
              <a:buSzPct val="125000"/>
              <a:buFont typeface="Verdana" charset="0"/>
              <a:buChar char="•"/>
            </a:pPr>
            <a:r>
              <a:rPr lang="en-US" sz="1400" b="1" dirty="0" smtClean="0">
                <a:latin typeface="Verdana" charset="0"/>
                <a:ea typeface="Verdana" charset="0"/>
                <a:cs typeface="Verdana" charset="0"/>
                <a:sym typeface="Verdana" charset="0"/>
              </a:rPr>
              <a:t>Students </a:t>
            </a:r>
            <a:r>
              <a:rPr lang="en-US" sz="1400" b="1" dirty="0">
                <a:latin typeface="Verdana" charset="0"/>
                <a:ea typeface="Verdana" charset="0"/>
                <a:cs typeface="Verdana" charset="0"/>
                <a:sym typeface="Verdana" charset="0"/>
              </a:rPr>
              <a:t>ask for some extremely precise information. </a:t>
            </a:r>
            <a:r>
              <a:rPr lang="en-US" sz="1400" dirty="0">
                <a:latin typeface="Verdana" charset="0"/>
                <a:ea typeface="Verdana" charset="0"/>
                <a:cs typeface="Verdana" charset="0"/>
                <a:sym typeface="Verdana" charset="0"/>
              </a:rPr>
              <a:t>For example, </a:t>
            </a:r>
            <a:r>
              <a:rPr lang="en-US" sz="1400" dirty="0" smtClean="0">
                <a:latin typeface="Verdana" charset="0"/>
                <a:ea typeface="Verdana" charset="0"/>
                <a:cs typeface="Verdana" charset="0"/>
                <a:sym typeface="Verdana" charset="0"/>
              </a:rPr>
              <a:t>“How many sticky</a:t>
            </a:r>
            <a:r>
              <a:rPr lang="en-US" sz="1400" baseline="0" dirty="0" smtClean="0">
                <a:latin typeface="Verdana" charset="0"/>
                <a:ea typeface="Verdana" charset="0"/>
                <a:cs typeface="Verdana" charset="0"/>
                <a:sym typeface="Verdana" charset="0"/>
              </a:rPr>
              <a:t> notes are on each pad?” “How many sticky notes will cover the front face?” “What’s the area and perimeter of the cabinet?” </a:t>
            </a:r>
            <a:r>
              <a:rPr lang="en-US" sz="1400" dirty="0" smtClean="0">
                <a:latin typeface="Verdana" charset="0"/>
                <a:ea typeface="Verdana" charset="0"/>
                <a:cs typeface="Verdana" charset="0"/>
                <a:sym typeface="Verdana" charset="0"/>
              </a:rPr>
              <a:t>It </a:t>
            </a:r>
            <a:r>
              <a:rPr lang="en-US" sz="1400" dirty="0">
                <a:latin typeface="Verdana" charset="0"/>
                <a:ea typeface="Verdana" charset="0"/>
                <a:cs typeface="Verdana" charset="0"/>
                <a:sym typeface="Verdana" charset="0"/>
              </a:rPr>
              <a:t>may seem initially that these students are being disruptive or disagreeable but every other student ought to emulate this attention to precision. </a:t>
            </a:r>
            <a:r>
              <a:rPr lang="en-US" sz="1400" b="1" dirty="0">
                <a:latin typeface="Verdana" charset="0"/>
                <a:ea typeface="Verdana" charset="0"/>
                <a:cs typeface="Verdana" charset="0"/>
                <a:sym typeface="Verdana" charset="0"/>
              </a:rPr>
              <a:t>Answer these questions </a:t>
            </a:r>
            <a:r>
              <a:rPr lang="en-US" sz="1400" b="1" dirty="0" smtClean="0">
                <a:latin typeface="Verdana" charset="0"/>
                <a:ea typeface="Verdana" charset="0"/>
                <a:cs typeface="Verdana" charset="0"/>
                <a:sym typeface="Verdana" charset="0"/>
              </a:rPr>
              <a:t>directly and with sincerity</a:t>
            </a:r>
            <a:r>
              <a:rPr lang="en-US" sz="1400" dirty="0" smtClean="0">
                <a:latin typeface="Verdana" charset="0"/>
                <a:ea typeface="Verdana" charset="0"/>
                <a:cs typeface="Verdana" charset="0"/>
                <a:sym typeface="Verdana" charset="0"/>
              </a:rPr>
              <a:t>, then </a:t>
            </a:r>
            <a:r>
              <a:rPr lang="en-US" sz="1400" dirty="0">
                <a:latin typeface="Verdana" charset="0"/>
                <a:ea typeface="Verdana" charset="0"/>
                <a:cs typeface="Verdana" charset="0"/>
                <a:sym typeface="Verdana" charset="0"/>
              </a:rPr>
              <a:t>throw a lot of praise on them</a:t>
            </a:r>
            <a:r>
              <a:rPr lang="en-US" sz="1400" dirty="0" smtClean="0">
                <a:latin typeface="Verdana" charset="0"/>
                <a:ea typeface="Verdana" charset="0"/>
                <a:cs typeface="Verdana" charset="0"/>
                <a:sym typeface="Verdana" charset="0"/>
              </a:rPr>
              <a:t>.</a:t>
            </a:r>
          </a:p>
          <a:p>
            <a:pPr eaLnBrk="1" hangingPunct="1">
              <a:buSzPct val="125000"/>
              <a:buFont typeface="Verdana" charset="0"/>
              <a:buChar char="•"/>
            </a:pPr>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endParaRPr lang="en-US" sz="1400" dirty="0">
              <a:latin typeface="Verdana" charset="0"/>
              <a:ea typeface="Verdana" charset="0"/>
              <a:cs typeface="Verdana" charset="0"/>
              <a:sym typeface="Verdana" charset="0"/>
            </a:endParaRPr>
          </a:p>
          <a:p>
            <a:pPr eaLnBrk="1" hangingPunct="1"/>
            <a:endParaRPr lang="en-US" sz="1400" b="1" dirty="0">
              <a:latin typeface="Verdana" charset="0"/>
              <a:ea typeface="Verdana" charset="0"/>
              <a:cs typeface="Verdana" charset="0"/>
              <a:sym typeface="Verdan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 give students the information you’ve settled on as most precise and easiest to measure with the tools on hand, all without implying a specific solution strategy yet. The goal of this slide is that students struggle </a:t>
            </a:r>
            <a:r>
              <a:rPr lang="en-US" sz="1400" dirty="0" smtClean="0">
                <a:latin typeface="Verdana" charset="0"/>
                <a:ea typeface="Verdana" charset="0"/>
                <a:cs typeface="Verdana" charset="0"/>
                <a:sym typeface="Verdana" charset="0"/>
              </a:rPr>
              <a:t>productively </a:t>
            </a:r>
            <a:r>
              <a:rPr lang="en-US" sz="1400" kern="1200" dirty="0" smtClean="0">
                <a:solidFill>
                  <a:schemeClr val="tx1"/>
                </a:solidFill>
                <a:effectLst/>
                <a:latin typeface="Gill Sans" charset="0"/>
                <a:ea typeface="ＭＳ Ｐゴシック" charset="-128"/>
                <a:cs typeface="ＭＳ Ｐゴシック" charset="-128"/>
              </a:rPr>
              <a:t>so that they crave more information so they can know what to do with this information</a:t>
            </a:r>
            <a:r>
              <a:rPr lang="en-US" sz="1400" kern="1200" baseline="0" dirty="0" smtClean="0">
                <a:solidFill>
                  <a:schemeClr val="tx1"/>
                </a:solidFill>
                <a:effectLst/>
                <a:latin typeface="Gill Sans" charset="0"/>
                <a:ea typeface="ＭＳ Ｐゴシック" charset="-128"/>
                <a:cs typeface="ＭＳ Ｐゴシック" charset="-128"/>
              </a:rPr>
              <a:t> </a:t>
            </a:r>
            <a:r>
              <a:rPr lang="en-US" sz="1400" dirty="0" smtClean="0">
                <a:latin typeface="Verdana" charset="0"/>
                <a:ea typeface="Verdana" charset="0"/>
                <a:cs typeface="Verdana" charset="0"/>
                <a:sym typeface="Verdana" charset="0"/>
              </a:rPr>
              <a:t>before </a:t>
            </a:r>
            <a:r>
              <a:rPr lang="en-US" sz="1400" dirty="0">
                <a:latin typeface="Verdana" charset="0"/>
                <a:ea typeface="Verdana" charset="0"/>
                <a:cs typeface="Verdana" charset="0"/>
                <a:sym typeface="Verdana" charset="0"/>
              </a:rPr>
              <a:t>you teach them</a:t>
            </a:r>
            <a:r>
              <a:rPr lang="en-US" sz="1400" dirty="0" smtClean="0">
                <a:latin typeface="Verdana" charset="0"/>
                <a:ea typeface="Verdana" charset="0"/>
                <a:cs typeface="Verdana" charset="0"/>
                <a:sym typeface="Verdana" charset="0"/>
              </a:rPr>
              <a:t> a formula </a:t>
            </a:r>
            <a:r>
              <a:rPr lang="en-US" sz="1400" dirty="0">
                <a:latin typeface="Verdana" charset="0"/>
                <a:ea typeface="Verdana" charset="0"/>
                <a:cs typeface="Verdana" charset="0"/>
                <a:sym typeface="Verdana" charset="0"/>
              </a:rPr>
              <a:t>for</a:t>
            </a:r>
            <a:r>
              <a:rPr lang="en-US" sz="1400" dirty="0" smtClean="0">
                <a:latin typeface="Verdana" charset="0"/>
                <a:ea typeface="Verdana" charset="0"/>
                <a:cs typeface="Verdana" charset="0"/>
                <a:sym typeface="Verdana" charset="0"/>
              </a:rPr>
              <a:t> surface area.</a:t>
            </a:r>
          </a:p>
          <a:p>
            <a:pPr eaLnBrk="1" hangingPunct="1"/>
            <a:endParaRPr lang="en-US" sz="1400"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smtClean="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smtClean="0">
                <a:latin typeface="Verdana" charset="0"/>
                <a:ea typeface="Verdana" charset="0"/>
                <a:cs typeface="Verdana" charset="0"/>
                <a:sym typeface="Verdana" charset="0"/>
              </a:rPr>
              <a:t>Ask students to estimate. </a:t>
            </a:r>
            <a:r>
              <a:rPr lang="en-US" sz="1400" b="0" dirty="0" smtClean="0">
                <a:latin typeface="Verdana" charset="0"/>
                <a:ea typeface="Verdana" charset="0"/>
                <a:cs typeface="Verdana" charset="0"/>
                <a:sym typeface="Verdana" charset="0"/>
              </a:rPr>
              <a:t>Show</a:t>
            </a:r>
            <a:r>
              <a:rPr lang="en-US" sz="1400" b="0" baseline="0" dirty="0" smtClean="0">
                <a:latin typeface="Verdana" charset="0"/>
                <a:ea typeface="Verdana" charset="0"/>
                <a:cs typeface="Verdana" charset="0"/>
                <a:sym typeface="Verdana" charset="0"/>
              </a:rPr>
              <a:t> students the first measurement by clicking once through the slide. </a:t>
            </a:r>
            <a:r>
              <a:rPr lang="en-US" sz="1400" dirty="0" smtClean="0">
                <a:latin typeface="Verdana" charset="0"/>
                <a:ea typeface="Verdana" charset="0"/>
                <a:cs typeface="Verdana" charset="0"/>
                <a:sym typeface="Verdana" charset="0"/>
              </a:rPr>
              <a:t>Say, “Now that you know this one dimension</a:t>
            </a:r>
            <a:r>
              <a:rPr lang="en-US" sz="1400" baseline="0" dirty="0" smtClean="0">
                <a:latin typeface="Verdana" charset="0"/>
                <a:ea typeface="Verdana" charset="0"/>
                <a:cs typeface="Verdana" charset="0"/>
                <a:sym typeface="Verdana" charset="0"/>
              </a:rPr>
              <a:t> of the file cabinet. I need you to guess the others.”</a:t>
            </a:r>
            <a:r>
              <a:rPr lang="en-US" sz="1400" dirty="0" smtClean="0">
                <a:latin typeface="Verdana" charset="0"/>
                <a:ea typeface="Verdana" charset="0"/>
                <a:cs typeface="Verdana" charset="0"/>
                <a:sym typeface="Verdana" charset="0"/>
              </a:rPr>
              <a:t> [</a:t>
            </a:r>
            <a:r>
              <a:rPr lang="en-US" sz="1400" u="sng" dirty="0" smtClean="0">
                <a:solidFill>
                  <a:srgbClr val="0020FE"/>
                </a:solidFill>
                <a:latin typeface="Verdana" charset="0"/>
                <a:ea typeface="Verdana" charset="0"/>
                <a:cs typeface="Verdana" charset="0"/>
                <a:sym typeface="Verdana" charset="0"/>
                <a:hlinkClick r:id="rId3"/>
              </a:rPr>
              <a:t>Why? </a:t>
            </a:r>
            <a:r>
              <a:rPr lang="en-US" sz="1400" u="sng" smtClean="0">
                <a:solidFill>
                  <a:srgbClr val="0020FE"/>
                </a:solidFill>
                <a:latin typeface="Verdana" charset="0"/>
                <a:ea typeface="Verdana" charset="0"/>
                <a:cs typeface="Verdana" charset="0"/>
                <a:sym typeface="Verdana" charset="0"/>
                <a:hlinkClick r:id="rId3"/>
              </a:rPr>
              <a:t>#3</a:t>
            </a:r>
            <a:r>
              <a:rPr lang="en-US" sz="1400" smtClean="0">
                <a:latin typeface="Verdana" charset="0"/>
                <a:ea typeface="Verdana" charset="0"/>
                <a:cs typeface="Verdana" charset="0"/>
                <a:sym typeface="Verdana" charset="0"/>
              </a:rPr>
              <a:t>]</a:t>
            </a:r>
            <a:endParaRPr lang="en-US" sz="1400" dirty="0" smtClean="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smtClean="0">
                <a:latin typeface="Verdana" charset="0"/>
                <a:ea typeface="Verdana" charset="0"/>
                <a:cs typeface="Verdana" charset="0"/>
                <a:sym typeface="Verdana" charset="0"/>
              </a:rPr>
              <a:t>Ask</a:t>
            </a:r>
            <a:r>
              <a:rPr lang="en-US" sz="1400" b="1" baseline="0" dirty="0" smtClean="0">
                <a:latin typeface="Verdana" charset="0"/>
                <a:ea typeface="Verdana" charset="0"/>
                <a:cs typeface="Verdana" charset="0"/>
                <a:sym typeface="Verdana" charset="0"/>
              </a:rPr>
              <a:t> students to pair and share their guesses. </a:t>
            </a:r>
            <a:r>
              <a:rPr lang="en-US" sz="1400" b="0" baseline="0" dirty="0" smtClean="0">
                <a:latin typeface="Verdana" charset="0"/>
                <a:ea typeface="Verdana" charset="0"/>
                <a:cs typeface="Verdana" charset="0"/>
                <a:sym typeface="Verdana" charset="0"/>
              </a:rPr>
              <a:t>On the share out, ask for a show of hands “if anyone has ##.anything, ##.anything, ##.anything, etc.” Then show the answer and ask the class to give one clap to the group that had the closest estimate.</a:t>
            </a:r>
            <a:endParaRPr lang="en-US" sz="1400" b="1" dirty="0" smtClean="0">
              <a:latin typeface="Verdana" charset="0"/>
              <a:ea typeface="Verdana" charset="0"/>
              <a:cs typeface="Verdana" charset="0"/>
              <a:sym typeface="Verdan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to give students the information you’ve settled on as most precise and easiest to measure with the tools on hand, all without implying a specific solution strategy yet. The goal of this slide is that students struggle </a:t>
            </a:r>
            <a:r>
              <a:rPr lang="en-US" sz="1400" dirty="0" smtClean="0">
                <a:latin typeface="Verdana" charset="0"/>
                <a:ea typeface="Verdana" charset="0"/>
                <a:cs typeface="Verdana" charset="0"/>
                <a:sym typeface="Verdana" charset="0"/>
              </a:rPr>
              <a:t>productively </a:t>
            </a:r>
            <a:r>
              <a:rPr lang="en-US" sz="1400" kern="1200" dirty="0" smtClean="0">
                <a:solidFill>
                  <a:schemeClr val="tx1"/>
                </a:solidFill>
                <a:effectLst/>
                <a:latin typeface="Gill Sans" charset="0"/>
                <a:ea typeface="ＭＳ Ｐゴシック" charset="-128"/>
                <a:cs typeface="ＭＳ Ｐゴシック" charset="-128"/>
              </a:rPr>
              <a:t>so that they crave more information so they can know what to do with this information</a:t>
            </a:r>
            <a:r>
              <a:rPr lang="en-US" sz="1400" kern="1200" baseline="0" dirty="0" smtClean="0">
                <a:solidFill>
                  <a:schemeClr val="tx1"/>
                </a:solidFill>
                <a:effectLst/>
                <a:latin typeface="Gill Sans" charset="0"/>
                <a:ea typeface="ＭＳ Ｐゴシック" charset="-128"/>
                <a:cs typeface="ＭＳ Ｐゴシック" charset="-128"/>
              </a:rPr>
              <a:t> </a:t>
            </a:r>
            <a:r>
              <a:rPr lang="en-US" sz="1400" dirty="0" smtClean="0">
                <a:latin typeface="Verdana" charset="0"/>
                <a:ea typeface="Verdana" charset="0"/>
                <a:cs typeface="Verdana" charset="0"/>
                <a:sym typeface="Verdana" charset="0"/>
              </a:rPr>
              <a:t>before </a:t>
            </a:r>
            <a:r>
              <a:rPr lang="en-US" sz="1400" dirty="0">
                <a:latin typeface="Verdana" charset="0"/>
                <a:ea typeface="Verdana" charset="0"/>
                <a:cs typeface="Verdana" charset="0"/>
                <a:sym typeface="Verdana" charset="0"/>
              </a:rPr>
              <a:t>you teach them</a:t>
            </a:r>
            <a:r>
              <a:rPr lang="en-US" sz="1400" dirty="0" smtClean="0">
                <a:latin typeface="Verdana" charset="0"/>
                <a:ea typeface="Verdana" charset="0"/>
                <a:cs typeface="Verdana" charset="0"/>
                <a:sym typeface="Verdana" charset="0"/>
              </a:rPr>
              <a:t> a formula </a:t>
            </a:r>
            <a:r>
              <a:rPr lang="en-US" sz="1400" dirty="0">
                <a:latin typeface="Verdana" charset="0"/>
                <a:ea typeface="Verdana" charset="0"/>
                <a:cs typeface="Verdana" charset="0"/>
                <a:sym typeface="Verdana" charset="0"/>
              </a:rPr>
              <a:t>for</a:t>
            </a:r>
            <a:r>
              <a:rPr lang="en-US" sz="1400" dirty="0" smtClean="0">
                <a:latin typeface="Verdana" charset="0"/>
                <a:ea typeface="Verdana" charset="0"/>
                <a:cs typeface="Verdana" charset="0"/>
                <a:sym typeface="Verdana" charset="0"/>
              </a:rPr>
              <a:t> surface area.</a:t>
            </a:r>
          </a:p>
          <a:p>
            <a:pPr eaLnBrk="1" hangingPunct="1"/>
            <a:endParaRPr lang="en-US" sz="1400" u="sng"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smtClean="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Give students some </a:t>
            </a:r>
            <a:r>
              <a:rPr lang="en-US" sz="1400" b="1" dirty="0">
                <a:latin typeface="Verdana" charset="0"/>
                <a:ea typeface="Verdana" charset="0"/>
                <a:cs typeface="Verdana" charset="0"/>
                <a:sym typeface="Verdana" charset="0"/>
              </a:rPr>
              <a:t>time to struggle. </a:t>
            </a:r>
            <a:r>
              <a:rPr lang="en-US" sz="1400" dirty="0">
                <a:latin typeface="Verdana" charset="0"/>
                <a:ea typeface="Verdana" charset="0"/>
                <a:cs typeface="Verdana" charset="0"/>
                <a:sym typeface="Verdana" charset="0"/>
              </a:rPr>
              <a:t>Say, “Okay, you guys asked for this information because you had some rough, fuzzy plan for it. I want you to take a minute to work on your own and put that plan into action.” [</a:t>
            </a:r>
            <a:r>
              <a:rPr lang="en-US" sz="1400" u="sng" dirty="0" smtClean="0">
                <a:solidFill>
                  <a:srgbClr val="0020FE"/>
                </a:solidFill>
                <a:latin typeface="Verdana" charset="0"/>
                <a:ea typeface="Verdana" charset="0"/>
                <a:cs typeface="Verdana" charset="0"/>
                <a:sym typeface="Verdana" charset="0"/>
                <a:hlinkClick r:id="rId3"/>
              </a:rPr>
              <a:t>Why? #11</a:t>
            </a:r>
            <a:r>
              <a:rPr lang="en-US" sz="1400" dirty="0" smtClean="0">
                <a:latin typeface="Verdana" charset="0"/>
                <a:ea typeface="Verdana" charset="0"/>
                <a:cs typeface="Verdana" charset="0"/>
                <a:sym typeface="Verdana" charset="0"/>
              </a:rPr>
              <a:t>]</a:t>
            </a:r>
            <a:endParaRPr lang="en-US" sz="1400" dirty="0">
              <a:latin typeface="Verdana" charset="0"/>
              <a:ea typeface="Verdana" charset="0"/>
              <a:cs typeface="Verdana" charset="0"/>
              <a:sym typeface="Verdana" charset="0"/>
            </a:endParaRPr>
          </a:p>
          <a:p>
            <a:pPr marL="0" marR="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400" b="1" dirty="0">
                <a:latin typeface="Verdana" charset="0"/>
                <a:ea typeface="Verdana" charset="0"/>
                <a:cs typeface="Verdana" charset="0"/>
                <a:sym typeface="Verdana" charset="0"/>
              </a:rPr>
              <a:t>Ask </a:t>
            </a:r>
            <a:r>
              <a:rPr lang="en-US" sz="1400" b="1" dirty="0" smtClean="0">
                <a:latin typeface="Verdana" charset="0"/>
                <a:ea typeface="Verdana" charset="0"/>
                <a:cs typeface="Verdana" charset="0"/>
                <a:sym typeface="Verdana" charset="0"/>
              </a:rPr>
              <a:t>students to </a:t>
            </a:r>
            <a:r>
              <a:rPr lang="en-US" sz="1400" b="1" dirty="0">
                <a:latin typeface="Verdana" charset="0"/>
                <a:ea typeface="Verdana" charset="0"/>
                <a:cs typeface="Verdana" charset="0"/>
                <a:sym typeface="Verdana" charset="0"/>
              </a:rPr>
              <a:t>share ideas with their neighbors.</a:t>
            </a:r>
            <a:r>
              <a:rPr lang="en-US" sz="1400" dirty="0">
                <a:latin typeface="Verdana" charset="0"/>
                <a:ea typeface="Verdana" charset="0"/>
                <a:cs typeface="Verdana" charset="0"/>
                <a:sym typeface="Verdana" charset="0"/>
              </a:rPr>
              <a:t> Don’t expect your students to just “discover” the formula for</a:t>
            </a:r>
            <a:r>
              <a:rPr lang="en-US" sz="1400" dirty="0" smtClean="0">
                <a:latin typeface="Verdana" charset="0"/>
                <a:ea typeface="Verdana" charset="0"/>
                <a:cs typeface="Verdana" charset="0"/>
                <a:sym typeface="Verdana" charset="0"/>
              </a:rPr>
              <a:t> surface area. </a:t>
            </a:r>
            <a:r>
              <a:rPr lang="en-US" sz="1400" dirty="0">
                <a:latin typeface="Verdana" charset="0"/>
                <a:ea typeface="Verdana" charset="0"/>
                <a:cs typeface="Verdana" charset="0"/>
                <a:sym typeface="Verdana" charset="0"/>
              </a:rPr>
              <a:t>Don’t expect all this understanding to arise without some intervention on your part. </a:t>
            </a:r>
            <a:r>
              <a:rPr lang="en-US" sz="1400" dirty="0" smtClean="0">
                <a:latin typeface="Verdana" charset="0"/>
                <a:ea typeface="Verdana" charset="0"/>
                <a:cs typeface="Verdana" charset="0"/>
                <a:sym typeface="Verdana" charset="0"/>
              </a:rPr>
              <a:t>If </a:t>
            </a:r>
            <a:r>
              <a:rPr lang="en-US" sz="1400" dirty="0">
                <a:latin typeface="Verdana" charset="0"/>
                <a:ea typeface="Verdana" charset="0"/>
                <a:cs typeface="Verdana" charset="0"/>
                <a:sym typeface="Verdana" charset="0"/>
              </a:rPr>
              <a:t>students invest time and struggle in the question, they’ll want the explanation even more and be in a better place to appreciate it</a:t>
            </a:r>
            <a:r>
              <a:rPr lang="en-US" sz="1400" dirty="0" smtClean="0">
                <a:latin typeface="Verdana" charset="0"/>
                <a:ea typeface="Verdana" charset="0"/>
                <a:cs typeface="Verdana" charset="0"/>
                <a:sym typeface="Verdana" charset="0"/>
              </a:rPr>
              <a:t>. [</a:t>
            </a:r>
            <a:r>
              <a:rPr lang="en-US" sz="1400" u="sng" dirty="0" smtClean="0">
                <a:solidFill>
                  <a:srgbClr val="0020FE"/>
                </a:solidFill>
                <a:latin typeface="Verdana" charset="0"/>
                <a:ea typeface="Verdana" charset="0"/>
                <a:cs typeface="Verdana" charset="0"/>
                <a:sym typeface="Verdana" charset="0"/>
                <a:hlinkClick r:id="rId3"/>
              </a:rPr>
              <a:t>Why? #4</a:t>
            </a:r>
            <a:r>
              <a:rPr lang="en-US" sz="1400" dirty="0" smtClean="0">
                <a:latin typeface="Verdana" charset="0"/>
                <a:ea typeface="Verdana" charset="0"/>
                <a:cs typeface="Verdana" charset="0"/>
                <a:sym typeface="Verdana" charset="0"/>
              </a:rPr>
              <a:t>]</a:t>
            </a:r>
            <a:endParaRPr lang="en-US" sz="1400" dirty="0">
              <a:latin typeface="Verdana" charset="0"/>
              <a:ea typeface="Verdana" charset="0"/>
              <a:cs typeface="Verdana" charset="0"/>
              <a:sym typeface="Verdana" charset="0"/>
            </a:endParaRPr>
          </a:p>
          <a:p>
            <a:pPr eaLnBrk="1" hangingPunct="1"/>
            <a:endParaRPr lang="en-US" sz="2200" dirty="0">
              <a:latin typeface="Lucida Grande" charset="0"/>
              <a:ea typeface="Lucida Grande" charset="0"/>
              <a:cs typeface="Lucida Grande" charset="0"/>
              <a:sym typeface="Lucida Grande" charset="0"/>
            </a:endParaRPr>
          </a:p>
          <a:p>
            <a:pPr eaLnBrk="1" hangingPunct="1"/>
            <a:r>
              <a:rPr lang="en-US" sz="1400" b="1" u="sng" dirty="0">
                <a:latin typeface="Verdana" charset="0"/>
                <a:ea typeface="Verdana" charset="0"/>
                <a:cs typeface="Verdana" charset="0"/>
                <a:sym typeface="Verdana" charset="0"/>
              </a:rPr>
              <a:t>Interesting </a:t>
            </a:r>
            <a:r>
              <a:rPr lang="en-US" sz="1400" b="1" u="sng" dirty="0" smtClean="0">
                <a:latin typeface="Verdana" charset="0"/>
                <a:ea typeface="Verdana" charset="0"/>
                <a:cs typeface="Verdana" charset="0"/>
                <a:sym typeface="Verdana" charset="0"/>
              </a:rPr>
              <a:t>Outcomes</a:t>
            </a:r>
            <a:endParaRPr lang="en-US" sz="1400" b="1" u="sng" dirty="0">
              <a:latin typeface="Verdana" charset="0"/>
              <a:ea typeface="Verdana" charset="0"/>
              <a:cs typeface="Verdana" charset="0"/>
              <a:sym typeface="Verdana" charset="0"/>
            </a:endParaRPr>
          </a:p>
          <a:p>
            <a:pPr eaLnBrk="1" hangingPunct="1">
              <a:buSzPct val="125000"/>
              <a:buFont typeface="Verdana" charset="0"/>
              <a:buChar char="•"/>
            </a:pPr>
            <a:r>
              <a:rPr lang="en-US" sz="1400" b="1" dirty="0" smtClean="0">
                <a:latin typeface="Verdana" charset="0"/>
                <a:ea typeface="Verdana" charset="0"/>
                <a:cs typeface="Verdana" charset="0"/>
                <a:sym typeface="Verdana" charset="0"/>
              </a:rPr>
              <a:t>Students don’t </a:t>
            </a:r>
            <a:r>
              <a:rPr lang="en-US" sz="1400" b="1" dirty="0">
                <a:latin typeface="Verdana" charset="0"/>
                <a:ea typeface="Verdana" charset="0"/>
                <a:cs typeface="Verdana" charset="0"/>
                <a:sym typeface="Verdana" charset="0"/>
              </a:rPr>
              <a:t>solve the problem. </a:t>
            </a:r>
            <a:r>
              <a:rPr lang="en-US" sz="1400" dirty="0">
                <a:latin typeface="Verdana" charset="0"/>
                <a:ea typeface="Verdana" charset="0"/>
                <a:cs typeface="Verdana" charset="0"/>
                <a:sym typeface="Verdana" charset="0"/>
              </a:rPr>
              <a:t>In this case we’ll move to the lecture in the next slide.</a:t>
            </a:r>
          </a:p>
          <a:p>
            <a:pPr eaLnBrk="1" hangingPunct="1">
              <a:buSzPct val="125000"/>
              <a:buFont typeface="Verdana" charset="0"/>
              <a:buChar char="•"/>
            </a:pPr>
            <a:r>
              <a:rPr lang="en-US" sz="1400" b="1" dirty="0">
                <a:latin typeface="Verdana" charset="0"/>
                <a:ea typeface="Verdana" charset="0"/>
                <a:cs typeface="Verdana" charset="0"/>
                <a:sym typeface="Verdana" charset="0"/>
              </a:rPr>
              <a:t>Some students solve the problem. </a:t>
            </a:r>
            <a:r>
              <a:rPr lang="en-US" sz="1400" dirty="0">
                <a:latin typeface="Verdana" charset="0"/>
                <a:ea typeface="Verdana" charset="0"/>
                <a:cs typeface="Verdana" charset="0"/>
                <a:sym typeface="Verdana" charset="0"/>
              </a:rPr>
              <a:t>This is always a possibility. If a student solves the task quickly, pose one of the extension questions we’ve included in later slides.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Rot="1" noChangeAspect="1" noChangeArrowheads="1"/>
          </p:cNvSpPr>
          <p:nvPr>
            <p:ph type="sldImg"/>
          </p:nvPr>
        </p:nvSpPr>
        <p:spPr>
          <a:solidFill>
            <a:srgbClr val="FFFFFF"/>
          </a:solidFill>
          <a:ln/>
        </p:spPr>
      </p:sp>
      <p:sp>
        <p:nvSpPr>
          <p:cNvPr id="30723"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400" baseline="0" dirty="0" smtClean="0">
                <a:latin typeface="Verdana" charset="0"/>
                <a:ea typeface="Verdana" charset="0"/>
                <a:cs typeface="Verdana" charset="0"/>
                <a:sym typeface="Verdana" charset="0"/>
              </a:rPr>
              <a:t>(This slide is intentional left blank)</a:t>
            </a:r>
            <a:endParaRPr lang="en-US" sz="1400" dirty="0" smtClean="0">
              <a:latin typeface="Verdana" charset="0"/>
              <a:ea typeface="Verdana" charset="0"/>
              <a:cs typeface="Verdana" charset="0"/>
              <a:sym typeface="Verdana" charset="0"/>
            </a:endParaRPr>
          </a:p>
          <a:p>
            <a:pPr eaLnBrk="1" hangingPunct="1"/>
            <a:endParaRPr lang="en-US" sz="1400" b="1" dirty="0" smtClean="0">
              <a:latin typeface="Verdana" charset="0"/>
              <a:ea typeface="Verdana" charset="0"/>
              <a:cs typeface="Verdana" charset="0"/>
              <a:sym typeface="Verdana" charset="0"/>
            </a:endParaRPr>
          </a:p>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this slide is for students </a:t>
            </a:r>
            <a:r>
              <a:rPr lang="en-US" sz="1400" dirty="0" smtClean="0">
                <a:latin typeface="Verdana" charset="0"/>
                <a:ea typeface="Verdana" charset="0"/>
                <a:cs typeface="Verdana" charset="0"/>
                <a:sym typeface="Verdana" charset="0"/>
              </a:rPr>
              <a:t>to work on possible solutions.</a:t>
            </a:r>
            <a:r>
              <a:rPr lang="en-US" sz="1400"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See student</a:t>
            </a:r>
            <a:r>
              <a:rPr lang="en-US" sz="1400" baseline="0" dirty="0" smtClean="0">
                <a:latin typeface="Verdana" charset="0"/>
                <a:ea typeface="Verdana" charset="0"/>
                <a:cs typeface="Verdana" charset="0"/>
                <a:sym typeface="Verdana" charset="0"/>
              </a:rPr>
              <a:t> work for possible solutions.</a:t>
            </a:r>
            <a:endParaRPr lang="en-US" sz="1400" dirty="0" smtClean="0">
              <a:latin typeface="Verdana" charset="0"/>
              <a:ea typeface="Verdana" charset="0"/>
              <a:cs typeface="Verdana" charset="0"/>
              <a:sym typeface="Verdana" charset="0"/>
            </a:endParaRPr>
          </a:p>
          <a:p>
            <a:pPr eaLnBrk="1" hangingPunct="1"/>
            <a:r>
              <a:rPr lang="en-US" sz="1400" baseline="0" dirty="0" smtClean="0">
                <a:latin typeface="Verdana" charset="0"/>
                <a:ea typeface="Verdana" charset="0"/>
                <a:cs typeface="Verdana" charset="0"/>
                <a:sym typeface="Verdana"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Rot="1" noChangeAspect="1" noChangeArrowheads="1"/>
          </p:cNvSpPr>
          <p:nvPr>
            <p:ph type="sldImg"/>
          </p:nvPr>
        </p:nvSpPr>
        <p:spPr>
          <a:solidFill>
            <a:srgbClr val="FFFFFF"/>
          </a:solidFill>
          <a:ln/>
        </p:spPr>
      </p:sp>
      <p:sp>
        <p:nvSpPr>
          <p:cNvPr id="25603" name="Rectangle 2"/>
          <p:cNvSpPr>
            <a:spLocks noGrp="1" noChangeArrowheads="1"/>
          </p:cNvSpPr>
          <p:nvPr>
            <p:ph type="body" idx="1"/>
          </p:nvPr>
        </p:nvSpPr>
        <p:spPr>
          <a:noFill/>
          <a:ln/>
        </p:spPr>
        <p:txBody>
          <a:bodyPr/>
          <a:lstStyle/>
          <a:p>
            <a:pPr eaLnBrk="1" hangingPunct="1"/>
            <a:r>
              <a:rPr lang="en-US" sz="1400" b="1" u="sng" dirty="0" smtClean="0">
                <a:latin typeface="Verdana" charset="0"/>
                <a:ea typeface="Verdana" charset="0"/>
                <a:cs typeface="Verdana" charset="0"/>
                <a:sym typeface="Verdana" charset="0"/>
              </a:rPr>
              <a:t>Goal:</a:t>
            </a:r>
            <a:r>
              <a:rPr lang="en-US" sz="1400" b="1" u="sng" baseline="0" dirty="0" smtClean="0">
                <a:latin typeface="Verdana" charset="0"/>
                <a:ea typeface="Verdana" charset="0"/>
                <a:cs typeface="Verdana" charset="0"/>
                <a:sym typeface="Verdana" charset="0"/>
              </a:rPr>
              <a:t> </a:t>
            </a:r>
            <a:r>
              <a:rPr lang="en-US" sz="1400" u="sng" dirty="0" smtClean="0">
                <a:latin typeface="Verdana" charset="0"/>
                <a:ea typeface="Verdana" charset="0"/>
                <a:cs typeface="Verdana" charset="0"/>
                <a:sym typeface="Verdana" charset="0"/>
              </a:rPr>
              <a:t>The </a:t>
            </a:r>
            <a:r>
              <a:rPr lang="en-US" sz="1400" u="sng" dirty="0">
                <a:latin typeface="Verdana" charset="0"/>
                <a:ea typeface="Verdana" charset="0"/>
                <a:cs typeface="Verdana" charset="0"/>
                <a:sym typeface="Verdana" charset="0"/>
              </a:rPr>
              <a:t>goal of </a:t>
            </a:r>
            <a:r>
              <a:rPr lang="en-US" sz="1400" u="sng" dirty="0" smtClean="0">
                <a:latin typeface="Verdana" charset="0"/>
                <a:ea typeface="Verdana" charset="0"/>
                <a:cs typeface="Verdana" charset="0"/>
                <a:sym typeface="Verdana" charset="0"/>
              </a:rPr>
              <a:t>this slide and the next</a:t>
            </a:r>
            <a:r>
              <a:rPr lang="en-US" sz="1400" u="sng" baseline="0" dirty="0" smtClean="0">
                <a:latin typeface="Verdana" charset="0"/>
                <a:ea typeface="Verdana" charset="0"/>
                <a:cs typeface="Verdana" charset="0"/>
                <a:sym typeface="Verdana" charset="0"/>
              </a:rPr>
              <a:t> </a:t>
            </a:r>
            <a:r>
              <a:rPr lang="en-US" sz="1400" u="sng" dirty="0" smtClean="0">
                <a:latin typeface="Verdana" charset="0"/>
                <a:ea typeface="Verdana" charset="0"/>
                <a:cs typeface="Verdana" charset="0"/>
                <a:sym typeface="Verdana" charset="0"/>
              </a:rPr>
              <a:t>is </a:t>
            </a:r>
            <a:r>
              <a:rPr lang="en-US" sz="1400" u="sng" dirty="0">
                <a:latin typeface="Verdana" charset="0"/>
                <a:ea typeface="Verdana" charset="0"/>
                <a:cs typeface="Verdana" charset="0"/>
                <a:sym typeface="Verdana" charset="0"/>
              </a:rPr>
              <a:t>to help students to develop a strong concept of </a:t>
            </a:r>
            <a:r>
              <a:rPr lang="en-US" sz="1400" u="sng" dirty="0" smtClean="0">
                <a:latin typeface="Verdana" charset="0"/>
                <a:ea typeface="Verdana" charset="0"/>
                <a:cs typeface="Verdana" charset="0"/>
                <a:sym typeface="Verdana" charset="0"/>
              </a:rPr>
              <a:t>“surface area” </a:t>
            </a:r>
            <a:r>
              <a:rPr lang="en-US" sz="1400" u="sng" dirty="0">
                <a:latin typeface="Verdana" charset="0"/>
                <a:ea typeface="Verdana" charset="0"/>
                <a:cs typeface="Verdana" charset="0"/>
                <a:sym typeface="Verdana" charset="0"/>
              </a:rPr>
              <a:t>and </a:t>
            </a:r>
            <a:r>
              <a:rPr lang="en-US" sz="1400" u="sng" dirty="0" smtClean="0">
                <a:latin typeface="Verdana" charset="0"/>
                <a:ea typeface="Verdana" charset="0"/>
                <a:cs typeface="Verdana" charset="0"/>
                <a:sym typeface="Verdana" charset="0"/>
              </a:rPr>
              <a:t>particularly</a:t>
            </a:r>
            <a:r>
              <a:rPr lang="en-US" sz="1400" u="sng" baseline="0" dirty="0" smtClean="0">
                <a:latin typeface="Verdana" charset="0"/>
                <a:ea typeface="Verdana" charset="0"/>
                <a:cs typeface="Verdana" charset="0"/>
                <a:sym typeface="Verdana" charset="0"/>
              </a:rPr>
              <a:t> </a:t>
            </a:r>
            <a:r>
              <a:rPr lang="en-US" sz="1400" u="sng" dirty="0" smtClean="0">
                <a:latin typeface="Verdana" charset="0"/>
                <a:ea typeface="Verdana" charset="0"/>
                <a:cs typeface="Verdana" charset="0"/>
                <a:sym typeface="Verdana" charset="0"/>
              </a:rPr>
              <a:t>surface area </a:t>
            </a:r>
            <a:r>
              <a:rPr lang="en-US" sz="1400" u="sng" dirty="0">
                <a:latin typeface="Verdana" charset="0"/>
                <a:ea typeface="Verdana" charset="0"/>
                <a:cs typeface="Verdana" charset="0"/>
                <a:sym typeface="Verdana" charset="0"/>
              </a:rPr>
              <a:t>of</a:t>
            </a:r>
            <a:r>
              <a:rPr lang="en-US" sz="1400" u="sng" dirty="0" smtClean="0">
                <a:latin typeface="Verdana" charset="0"/>
                <a:ea typeface="Verdana" charset="0"/>
                <a:cs typeface="Verdana" charset="0"/>
                <a:sym typeface="Verdana" charset="0"/>
              </a:rPr>
              <a:t> prisms</a:t>
            </a:r>
            <a:r>
              <a:rPr lang="en-US" sz="1400" u="sng" dirty="0">
                <a:latin typeface="Verdana" charset="0"/>
                <a:ea typeface="Verdana" charset="0"/>
                <a:cs typeface="Verdana" charset="0"/>
                <a:sym typeface="Verdana" charset="0"/>
              </a:rPr>
              <a:t>.</a:t>
            </a:r>
          </a:p>
          <a:p>
            <a:pPr eaLnBrk="1" hangingPunct="1"/>
            <a:endParaRPr lang="en-US" sz="1400" u="sng" dirty="0">
              <a:latin typeface="Verdana" charset="0"/>
              <a:ea typeface="Verdana" charset="0"/>
              <a:cs typeface="Verdana" charset="0"/>
              <a:sym typeface="Verdana" charset="0"/>
            </a:endParaRPr>
          </a:p>
          <a:p>
            <a:pPr eaLnBrk="1" hangingPunct="1"/>
            <a:r>
              <a:rPr lang="en-US" sz="1400" b="1" u="sng" dirty="0">
                <a:latin typeface="Verdana" charset="0"/>
                <a:ea typeface="Verdana" charset="0"/>
                <a:cs typeface="Verdana" charset="0"/>
                <a:sym typeface="Verdana" charset="0"/>
              </a:rPr>
              <a:t>Teaching </a:t>
            </a:r>
            <a:r>
              <a:rPr lang="en-US" sz="1400" b="1" u="sng" dirty="0" smtClean="0">
                <a:latin typeface="Verdana" charset="0"/>
                <a:ea typeface="Verdana" charset="0"/>
                <a:cs typeface="Verdana" charset="0"/>
                <a:sym typeface="Verdana" charset="0"/>
              </a:rPr>
              <a:t>Moves</a:t>
            </a:r>
            <a:endParaRPr lang="en-US" sz="1400" dirty="0">
              <a:latin typeface="Verdana" charset="0"/>
              <a:ea typeface="Verdana" charset="0"/>
              <a:cs typeface="Verdana" charset="0"/>
              <a:sym typeface="Verdana" charset="0"/>
            </a:endParaRPr>
          </a:p>
          <a:p>
            <a:pPr eaLnBrk="1" hangingPunct="1">
              <a:buSzPct val="125000"/>
              <a:buFont typeface="Verdana" charset="0"/>
              <a:buChar char="•"/>
            </a:pPr>
            <a:r>
              <a:rPr lang="en-US" sz="1400" b="1" dirty="0">
                <a:latin typeface="Verdana" charset="0"/>
                <a:ea typeface="Verdana" charset="0"/>
                <a:cs typeface="Verdana" charset="0"/>
                <a:sym typeface="Verdana" charset="0"/>
              </a:rPr>
              <a:t>Explain how to find the</a:t>
            </a:r>
            <a:r>
              <a:rPr lang="en-US" sz="1400" b="1" dirty="0" smtClean="0">
                <a:latin typeface="Verdana" charset="0"/>
                <a:ea typeface="Verdana" charset="0"/>
                <a:cs typeface="Verdana" charset="0"/>
                <a:sym typeface="Verdana" charset="0"/>
              </a:rPr>
              <a:t> surface area of </a:t>
            </a:r>
            <a:r>
              <a:rPr lang="en-US" sz="1400" b="1" dirty="0">
                <a:latin typeface="Verdana" charset="0"/>
                <a:ea typeface="Verdana" charset="0"/>
                <a:cs typeface="Verdana" charset="0"/>
                <a:sym typeface="Verdana" charset="0"/>
              </a:rPr>
              <a:t>a</a:t>
            </a:r>
            <a:r>
              <a:rPr lang="en-US" sz="1400" b="1" dirty="0" smtClean="0">
                <a:latin typeface="Verdana" charset="0"/>
                <a:ea typeface="Verdana" charset="0"/>
                <a:cs typeface="Verdana" charset="0"/>
                <a:sym typeface="Verdana" charset="0"/>
              </a:rPr>
              <a:t> rectangular prism. </a:t>
            </a:r>
            <a:r>
              <a:rPr lang="en-US" sz="1400" dirty="0">
                <a:latin typeface="Verdana" charset="0"/>
                <a:ea typeface="Verdana" charset="0"/>
                <a:cs typeface="Verdana" charset="0"/>
                <a:sym typeface="Verdana" charset="0"/>
              </a:rPr>
              <a:t>Important steps here may include a)</a:t>
            </a:r>
            <a:r>
              <a:rPr lang="en-US" sz="1400" dirty="0" smtClean="0">
                <a:latin typeface="Verdana" charset="0"/>
                <a:ea typeface="Verdana" charset="0"/>
                <a:cs typeface="Verdana" charset="0"/>
                <a:sym typeface="Verdana" charset="0"/>
              </a:rPr>
              <a:t> pointing out that</a:t>
            </a:r>
            <a:r>
              <a:rPr lang="en-US" sz="1400" baseline="0" dirty="0" smtClean="0">
                <a:latin typeface="Verdana" charset="0"/>
                <a:ea typeface="Verdana" charset="0"/>
                <a:cs typeface="Verdana" charset="0"/>
                <a:sym typeface="Verdana" charset="0"/>
              </a:rPr>
              <a:t> it took 12 sticky notes (3”x3”) to go across the width (36 inches) of the file cabinet;</a:t>
            </a:r>
            <a:r>
              <a:rPr lang="en-US" sz="1400" dirty="0" smtClean="0">
                <a:latin typeface="Verdana" charset="0"/>
                <a:ea typeface="Verdana" charset="0"/>
                <a:cs typeface="Verdana" charset="0"/>
                <a:sym typeface="Verdana" charset="0"/>
              </a:rPr>
              <a:t> </a:t>
            </a:r>
            <a:r>
              <a:rPr lang="en-US" sz="1400" dirty="0">
                <a:latin typeface="Verdana" charset="0"/>
                <a:ea typeface="Verdana" charset="0"/>
                <a:cs typeface="Verdana" charset="0"/>
                <a:sym typeface="Verdana" charset="0"/>
              </a:rPr>
              <a:t>b) reminding </a:t>
            </a:r>
            <a:r>
              <a:rPr lang="en-US" sz="1400" dirty="0" smtClean="0">
                <a:latin typeface="Verdana" charset="0"/>
                <a:ea typeface="Verdana" charset="0"/>
                <a:cs typeface="Verdana" charset="0"/>
                <a:sym typeface="Verdana" charset="0"/>
              </a:rPr>
              <a:t>students that </a:t>
            </a:r>
            <a:r>
              <a:rPr lang="en-US" sz="1400" dirty="0">
                <a:latin typeface="Verdana" charset="0"/>
                <a:ea typeface="Verdana" charset="0"/>
                <a:cs typeface="Verdana" charset="0"/>
                <a:sym typeface="Verdana" charset="0"/>
              </a:rPr>
              <a:t>the area</a:t>
            </a:r>
            <a:r>
              <a:rPr lang="en-US" sz="1400" dirty="0" smtClean="0">
                <a:latin typeface="Verdana" charset="0"/>
                <a:ea typeface="Verdana" charset="0"/>
                <a:cs typeface="Verdana" charset="0"/>
                <a:sym typeface="Verdana" charset="0"/>
              </a:rPr>
              <a:t> rectangle is length times width; </a:t>
            </a:r>
            <a:r>
              <a:rPr lang="en-US" sz="1400" dirty="0">
                <a:latin typeface="Verdana" charset="0"/>
                <a:ea typeface="Verdana" charset="0"/>
                <a:cs typeface="Verdana" charset="0"/>
                <a:sym typeface="Verdana" charset="0"/>
              </a:rPr>
              <a:t>c) asking students to</a:t>
            </a:r>
            <a:r>
              <a:rPr lang="en-US" sz="1400" dirty="0" smtClean="0">
                <a:latin typeface="Verdana" charset="0"/>
                <a:ea typeface="Verdana" charset="0"/>
                <a:cs typeface="Verdana" charset="0"/>
                <a:sym typeface="Verdana" charset="0"/>
              </a:rPr>
              <a:t> see that each vertical face can be doubled since it’s opposite face is congruent.</a:t>
            </a:r>
          </a:p>
          <a:p>
            <a:pPr eaLnBrk="1" hangingPunct="1">
              <a:buSzPct val="125000"/>
              <a:buFont typeface="Verdana" charset="0"/>
              <a:buChar char="•"/>
            </a:pPr>
            <a:r>
              <a:rPr lang="en-US" sz="1400" b="1" dirty="0">
                <a:latin typeface="Verdana" charset="0"/>
                <a:ea typeface="Verdana" charset="0"/>
                <a:cs typeface="Verdana" charset="0"/>
                <a:sym typeface="Verdana" charset="0"/>
              </a:rPr>
              <a:t>Ask students to record those ideas somewhere </a:t>
            </a:r>
            <a:r>
              <a:rPr lang="en-US" sz="1400" b="1" dirty="0" smtClean="0">
                <a:latin typeface="Verdana" charset="0"/>
                <a:ea typeface="Verdana" charset="0"/>
                <a:cs typeface="Verdana" charset="0"/>
                <a:sym typeface="Verdana" charset="0"/>
              </a:rPr>
              <a:t>useful (notebook or journal) </a:t>
            </a:r>
            <a:r>
              <a:rPr lang="en-US" sz="1400" b="1" dirty="0">
                <a:latin typeface="Verdana" charset="0"/>
                <a:ea typeface="Verdana" charset="0"/>
                <a:cs typeface="Verdana" charset="0"/>
                <a:sym typeface="Verdana" charset="0"/>
              </a:rPr>
              <a:t>for later.</a:t>
            </a:r>
            <a:r>
              <a:rPr lang="en-US" sz="1400" dirty="0">
                <a:latin typeface="Verdana" charset="0"/>
                <a:ea typeface="Verdana" charset="0"/>
                <a:cs typeface="Verdana" charset="0"/>
                <a:sym typeface="Verdana" charset="0"/>
              </a:rPr>
              <a:t> Hold </a:t>
            </a:r>
            <a:r>
              <a:rPr lang="en-US" sz="1400" dirty="0" smtClean="0">
                <a:latin typeface="Verdana" charset="0"/>
                <a:ea typeface="Verdana" charset="0"/>
                <a:cs typeface="Verdana" charset="0"/>
                <a:sym typeface="Verdana" charset="0"/>
              </a:rPr>
              <a:t>students accountable </a:t>
            </a:r>
            <a:r>
              <a:rPr lang="en-US" sz="1400" dirty="0">
                <a:latin typeface="Verdana" charset="0"/>
                <a:ea typeface="Verdana" charset="0"/>
                <a:cs typeface="Verdana" charset="0"/>
                <a:sym typeface="Verdana" charset="0"/>
              </a:rPr>
              <a:t>for knowing the meaning of </a:t>
            </a:r>
            <a:r>
              <a:rPr lang="en-US" sz="1400" dirty="0" smtClean="0">
                <a:latin typeface="Verdana" charset="0"/>
                <a:ea typeface="Verdana" charset="0"/>
                <a:cs typeface="Verdana" charset="0"/>
                <a:sym typeface="Verdana" charset="0"/>
              </a:rPr>
              <a:t>vocabulary.</a:t>
            </a:r>
          </a:p>
          <a:p>
            <a:pPr marL="0" marR="0" lvl="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200" kern="1200" dirty="0" smtClean="0">
                <a:solidFill>
                  <a:schemeClr val="tx1"/>
                </a:solidFill>
                <a:effectLst/>
                <a:latin typeface="Gill Sans" charset="0"/>
                <a:ea typeface="ＭＳ Ｐゴシック" charset="-128"/>
                <a:cs typeface="ＭＳ Ｐゴシック" charset="-128"/>
              </a:rPr>
              <a:t> If</a:t>
            </a:r>
            <a:r>
              <a:rPr lang="en-US" sz="1200" kern="1200" baseline="0" dirty="0" smtClean="0">
                <a:solidFill>
                  <a:schemeClr val="tx1"/>
                </a:solidFill>
                <a:effectLst/>
                <a:latin typeface="Gill Sans" charset="0"/>
                <a:ea typeface="ＭＳ Ｐゴシック" charset="-128"/>
                <a:cs typeface="ＭＳ Ｐゴシック" charset="-128"/>
              </a:rPr>
              <a:t> </a:t>
            </a:r>
            <a:r>
              <a:rPr lang="en-US" sz="1200" kern="1200" dirty="0" smtClean="0">
                <a:solidFill>
                  <a:schemeClr val="tx1"/>
                </a:solidFill>
                <a:effectLst/>
                <a:latin typeface="Gill Sans" charset="0"/>
                <a:ea typeface="ＭＳ Ｐゴシック" charset="-128"/>
                <a:cs typeface="ＭＳ Ｐゴシック" charset="-128"/>
              </a:rPr>
              <a:t>you, as the teacher, has another way of helping students conceptually understand surface area of a prism, it can be substituted here.</a:t>
            </a:r>
          </a:p>
          <a:p>
            <a:pPr eaLnBrk="1" hangingPunct="1">
              <a:buSzPct val="125000"/>
              <a:buFont typeface="Verdana" charset="0"/>
              <a:buNone/>
            </a:pPr>
            <a:endParaRPr lang="en-US" sz="1400" dirty="0">
              <a:latin typeface="Verdana" charset="0"/>
              <a:ea typeface="Verdana" charset="0"/>
              <a:cs typeface="Verdana" charset="0"/>
              <a:sym typeface="Verdan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Rot="1" noChangeAspect="1" noChangeArrowheads="1"/>
          </p:cNvSpPr>
          <p:nvPr>
            <p:ph type="sldImg"/>
          </p:nvPr>
        </p:nvSpPr>
        <p:spPr>
          <a:solidFill>
            <a:srgbClr val="FFFFFF"/>
          </a:solidFill>
          <a:ln/>
        </p:spPr>
      </p:sp>
      <p:sp>
        <p:nvSpPr>
          <p:cNvPr id="25603" name="Rectangle 2"/>
          <p:cNvSpPr>
            <a:spLocks noGrp="1" noChangeArrowheads="1"/>
          </p:cNvSpPr>
          <p:nvPr>
            <p:ph type="body" idx="1"/>
          </p:nvPr>
        </p:nvSpPr>
        <p:spPr>
          <a:noFill/>
          <a:ln/>
        </p:spPr>
        <p:txBody>
          <a:bodyPr/>
          <a:lstStyle/>
          <a:p>
            <a:pPr eaLnBrk="1" hangingPunct="1"/>
            <a:r>
              <a:rPr lang="en-US" sz="1400" b="1" dirty="0" smtClean="0">
                <a:latin typeface="Verdana" charset="0"/>
                <a:ea typeface="Verdana" charset="0"/>
                <a:cs typeface="Verdana" charset="0"/>
                <a:sym typeface="Verdana" charset="0"/>
              </a:rPr>
              <a:t>Goal:</a:t>
            </a:r>
            <a:r>
              <a:rPr lang="en-US" sz="1400" b="1"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The </a:t>
            </a:r>
            <a:r>
              <a:rPr lang="en-US" sz="1400" dirty="0">
                <a:latin typeface="Verdana" charset="0"/>
                <a:ea typeface="Verdana" charset="0"/>
                <a:cs typeface="Verdana" charset="0"/>
                <a:sym typeface="Verdana" charset="0"/>
              </a:rPr>
              <a:t>goal of </a:t>
            </a:r>
            <a:r>
              <a:rPr lang="en-US" sz="1400" dirty="0" smtClean="0">
                <a:latin typeface="Verdana" charset="0"/>
                <a:ea typeface="Verdana" charset="0"/>
                <a:cs typeface="Verdana" charset="0"/>
                <a:sym typeface="Verdana" charset="0"/>
              </a:rPr>
              <a:t>this slide and the previous one is </a:t>
            </a:r>
            <a:r>
              <a:rPr lang="en-US" sz="1400" dirty="0">
                <a:latin typeface="Verdana" charset="0"/>
                <a:ea typeface="Verdana" charset="0"/>
                <a:cs typeface="Verdana" charset="0"/>
                <a:sym typeface="Verdana" charset="0"/>
              </a:rPr>
              <a:t>to help students to develop a strong concept of </a:t>
            </a:r>
            <a:r>
              <a:rPr lang="en-US" sz="1400" dirty="0" smtClean="0">
                <a:latin typeface="Verdana" charset="0"/>
                <a:ea typeface="Verdana" charset="0"/>
                <a:cs typeface="Verdana" charset="0"/>
                <a:sym typeface="Verdana" charset="0"/>
              </a:rPr>
              <a:t>“surface area” </a:t>
            </a:r>
            <a:r>
              <a:rPr lang="en-US" sz="1400" dirty="0">
                <a:latin typeface="Verdana" charset="0"/>
                <a:ea typeface="Verdana" charset="0"/>
                <a:cs typeface="Verdana" charset="0"/>
                <a:sym typeface="Verdana" charset="0"/>
              </a:rPr>
              <a:t>and </a:t>
            </a:r>
            <a:r>
              <a:rPr lang="en-US" sz="1400" dirty="0" smtClean="0">
                <a:latin typeface="Verdana" charset="0"/>
                <a:ea typeface="Verdana" charset="0"/>
                <a:cs typeface="Verdana" charset="0"/>
                <a:sym typeface="Verdana" charset="0"/>
              </a:rPr>
              <a:t>particularly</a:t>
            </a:r>
            <a:r>
              <a:rPr lang="en-US" sz="1400" baseline="0" dirty="0" smtClean="0">
                <a:latin typeface="Verdana" charset="0"/>
                <a:ea typeface="Verdana" charset="0"/>
                <a:cs typeface="Verdana" charset="0"/>
                <a:sym typeface="Verdana" charset="0"/>
              </a:rPr>
              <a:t> </a:t>
            </a:r>
            <a:r>
              <a:rPr lang="en-US" sz="1400" dirty="0" smtClean="0">
                <a:latin typeface="Verdana" charset="0"/>
                <a:ea typeface="Verdana" charset="0"/>
                <a:cs typeface="Verdana" charset="0"/>
                <a:sym typeface="Verdana" charset="0"/>
              </a:rPr>
              <a:t>surface area </a:t>
            </a:r>
            <a:r>
              <a:rPr lang="en-US" sz="1400" dirty="0">
                <a:latin typeface="Verdana" charset="0"/>
                <a:ea typeface="Verdana" charset="0"/>
                <a:cs typeface="Verdana" charset="0"/>
                <a:sym typeface="Verdana" charset="0"/>
              </a:rPr>
              <a:t>of</a:t>
            </a:r>
            <a:r>
              <a:rPr lang="en-US" sz="1400" dirty="0" smtClean="0">
                <a:latin typeface="Verdana" charset="0"/>
                <a:ea typeface="Verdana" charset="0"/>
                <a:cs typeface="Verdana" charset="0"/>
                <a:sym typeface="Verdana" charset="0"/>
              </a:rPr>
              <a:t> prisms</a:t>
            </a:r>
            <a:r>
              <a:rPr lang="en-US" sz="1400" dirty="0">
                <a:latin typeface="Verdana" charset="0"/>
                <a:ea typeface="Verdana" charset="0"/>
                <a:cs typeface="Verdana" charset="0"/>
                <a:sym typeface="Verdana" charset="0"/>
              </a:rPr>
              <a:t>.</a:t>
            </a:r>
          </a:p>
          <a:p>
            <a:pPr eaLnBrk="1" hangingPunct="1"/>
            <a:endParaRPr lang="en-US" sz="1400" dirty="0">
              <a:latin typeface="Verdana" charset="0"/>
              <a:ea typeface="Verdana" charset="0"/>
              <a:cs typeface="Verdana" charset="0"/>
              <a:sym typeface="Verdana" charset="0"/>
            </a:endParaRPr>
          </a:p>
          <a:p>
            <a:pPr eaLnBrk="1" hangingPunct="1"/>
            <a:r>
              <a:rPr lang="en-US" sz="1400" b="1" u="sng" dirty="0" smtClean="0">
                <a:latin typeface="Verdana" charset="0"/>
                <a:ea typeface="Verdana" charset="0"/>
                <a:cs typeface="Verdana" charset="0"/>
                <a:sym typeface="Verdana" charset="0"/>
              </a:rPr>
              <a:t>Teaching Moves</a:t>
            </a:r>
            <a:endParaRPr lang="en-US" sz="1400" dirty="0">
              <a:latin typeface="Verdana" charset="0"/>
              <a:ea typeface="Verdana" charset="0"/>
              <a:cs typeface="Verdana" charset="0"/>
              <a:sym typeface="Verdana" charset="0"/>
            </a:endParaRPr>
          </a:p>
          <a:p>
            <a:pPr eaLnBrk="1" hangingPunct="1">
              <a:buSzPct val="125000"/>
              <a:buFont typeface="Verdana" charset="0"/>
              <a:buChar char="•"/>
            </a:pPr>
            <a:r>
              <a:rPr lang="en-US" sz="1400" b="1" dirty="0">
                <a:latin typeface="Verdana" charset="0"/>
                <a:ea typeface="Verdana" charset="0"/>
                <a:cs typeface="Verdana" charset="0"/>
                <a:sym typeface="Verdana" charset="0"/>
              </a:rPr>
              <a:t>Explain how to find the</a:t>
            </a:r>
            <a:r>
              <a:rPr lang="en-US" sz="1400" b="1" dirty="0" smtClean="0">
                <a:latin typeface="Verdana" charset="0"/>
                <a:ea typeface="Verdana" charset="0"/>
                <a:cs typeface="Verdana" charset="0"/>
                <a:sym typeface="Verdana" charset="0"/>
              </a:rPr>
              <a:t> surface area of </a:t>
            </a:r>
            <a:r>
              <a:rPr lang="en-US" sz="1400" b="1" dirty="0">
                <a:latin typeface="Verdana" charset="0"/>
                <a:ea typeface="Verdana" charset="0"/>
                <a:cs typeface="Verdana" charset="0"/>
                <a:sym typeface="Verdana" charset="0"/>
              </a:rPr>
              <a:t>a</a:t>
            </a:r>
            <a:r>
              <a:rPr lang="en-US" sz="1400" b="1" dirty="0" smtClean="0">
                <a:latin typeface="Verdana" charset="0"/>
                <a:ea typeface="Verdana" charset="0"/>
                <a:cs typeface="Verdana" charset="0"/>
                <a:sym typeface="Verdana" charset="0"/>
              </a:rPr>
              <a:t> rectangular prism. </a:t>
            </a:r>
            <a:r>
              <a:rPr lang="en-US" sz="1400" dirty="0">
                <a:latin typeface="Verdana" charset="0"/>
                <a:ea typeface="Verdana" charset="0"/>
                <a:cs typeface="Verdana" charset="0"/>
                <a:sym typeface="Verdana" charset="0"/>
              </a:rPr>
              <a:t>Important steps here may include a)</a:t>
            </a:r>
            <a:r>
              <a:rPr lang="en-US" sz="1400" dirty="0" smtClean="0">
                <a:latin typeface="Verdana" charset="0"/>
                <a:ea typeface="Verdana" charset="0"/>
                <a:cs typeface="Verdana" charset="0"/>
                <a:sym typeface="Verdana" charset="0"/>
              </a:rPr>
              <a:t> pointing out that</a:t>
            </a:r>
            <a:r>
              <a:rPr lang="en-US" sz="1400" baseline="0" dirty="0" smtClean="0">
                <a:latin typeface="Verdana" charset="0"/>
                <a:ea typeface="Verdana" charset="0"/>
                <a:cs typeface="Verdana" charset="0"/>
                <a:sym typeface="Verdana" charset="0"/>
              </a:rPr>
              <a:t> it took 12 sticky notes (3”x3”) to go across the width (36 inches) of the file cabinet;</a:t>
            </a:r>
            <a:r>
              <a:rPr lang="en-US" sz="1400" dirty="0" smtClean="0">
                <a:latin typeface="Verdana" charset="0"/>
                <a:ea typeface="Verdana" charset="0"/>
                <a:cs typeface="Verdana" charset="0"/>
                <a:sym typeface="Verdana" charset="0"/>
              </a:rPr>
              <a:t> </a:t>
            </a:r>
            <a:r>
              <a:rPr lang="en-US" sz="1400" dirty="0">
                <a:latin typeface="Verdana" charset="0"/>
                <a:ea typeface="Verdana" charset="0"/>
                <a:cs typeface="Verdana" charset="0"/>
                <a:sym typeface="Verdana" charset="0"/>
              </a:rPr>
              <a:t>b) reminding them that the area</a:t>
            </a:r>
            <a:r>
              <a:rPr lang="en-US" sz="1400" dirty="0" smtClean="0">
                <a:latin typeface="Verdana" charset="0"/>
                <a:ea typeface="Verdana" charset="0"/>
                <a:cs typeface="Verdana" charset="0"/>
                <a:sym typeface="Verdana" charset="0"/>
              </a:rPr>
              <a:t> rectangle is length times width; </a:t>
            </a:r>
            <a:r>
              <a:rPr lang="en-US" sz="1400" dirty="0">
                <a:latin typeface="Verdana" charset="0"/>
                <a:ea typeface="Verdana" charset="0"/>
                <a:cs typeface="Verdana" charset="0"/>
                <a:sym typeface="Verdana" charset="0"/>
              </a:rPr>
              <a:t>c) asking students to</a:t>
            </a:r>
            <a:r>
              <a:rPr lang="en-US" sz="1400" dirty="0" smtClean="0">
                <a:latin typeface="Verdana" charset="0"/>
                <a:ea typeface="Verdana" charset="0"/>
                <a:cs typeface="Verdana" charset="0"/>
                <a:sym typeface="Verdana" charset="0"/>
              </a:rPr>
              <a:t> see that each vertical face can be doubled since it’s opposite face is congruent.</a:t>
            </a:r>
          </a:p>
          <a:p>
            <a:pPr eaLnBrk="1" hangingPunct="1">
              <a:buSzPct val="125000"/>
              <a:buFont typeface="Verdana" charset="0"/>
              <a:buChar char="•"/>
            </a:pPr>
            <a:r>
              <a:rPr lang="en-US" sz="1400" b="1" dirty="0">
                <a:latin typeface="Verdana" charset="0"/>
                <a:ea typeface="Verdana" charset="0"/>
                <a:cs typeface="Verdana" charset="0"/>
                <a:sym typeface="Verdana" charset="0"/>
              </a:rPr>
              <a:t>Ask students to record those ideas somewhere </a:t>
            </a:r>
            <a:r>
              <a:rPr lang="en-US" sz="1400" b="1" dirty="0" smtClean="0">
                <a:latin typeface="Verdana" charset="0"/>
                <a:ea typeface="Verdana" charset="0"/>
                <a:cs typeface="Verdana" charset="0"/>
                <a:sym typeface="Verdana" charset="0"/>
              </a:rPr>
              <a:t>useful (notebook or journal) </a:t>
            </a:r>
            <a:r>
              <a:rPr lang="en-US" sz="1400" b="1" dirty="0">
                <a:latin typeface="Verdana" charset="0"/>
                <a:ea typeface="Verdana" charset="0"/>
                <a:cs typeface="Verdana" charset="0"/>
                <a:sym typeface="Verdana" charset="0"/>
              </a:rPr>
              <a:t>for later.</a:t>
            </a:r>
            <a:r>
              <a:rPr lang="en-US" sz="1400" dirty="0">
                <a:latin typeface="Verdana" charset="0"/>
                <a:ea typeface="Verdana" charset="0"/>
                <a:cs typeface="Verdana" charset="0"/>
                <a:sym typeface="Verdana" charset="0"/>
              </a:rPr>
              <a:t> Hold them accountable for knowing the meaning of </a:t>
            </a:r>
            <a:r>
              <a:rPr lang="en-US" sz="1400" dirty="0" smtClean="0">
                <a:latin typeface="Verdana" charset="0"/>
                <a:ea typeface="Verdana" charset="0"/>
                <a:cs typeface="Verdana" charset="0"/>
                <a:sym typeface="Verdana" charset="0"/>
              </a:rPr>
              <a:t>vocabulary.</a:t>
            </a:r>
          </a:p>
          <a:p>
            <a:pPr marL="0" marR="0" lvl="0" indent="0" algn="l" defTabSz="914400" rtl="0" eaLnBrk="1" fontAlgn="base" latinLnBrk="0" hangingPunct="1">
              <a:lnSpc>
                <a:spcPct val="100000"/>
              </a:lnSpc>
              <a:spcBef>
                <a:spcPct val="0"/>
              </a:spcBef>
              <a:spcAft>
                <a:spcPct val="0"/>
              </a:spcAft>
              <a:buClrTx/>
              <a:buSzPct val="125000"/>
              <a:buFont typeface="Verdana" charset="0"/>
              <a:buChar char="•"/>
              <a:tabLst/>
              <a:defRPr/>
            </a:pPr>
            <a:r>
              <a:rPr lang="en-US" sz="1200" kern="1200" dirty="0" smtClean="0">
                <a:solidFill>
                  <a:schemeClr val="tx1"/>
                </a:solidFill>
                <a:effectLst/>
                <a:latin typeface="Gill Sans" charset="0"/>
                <a:ea typeface="ＭＳ Ｐゴシック" charset="-128"/>
                <a:cs typeface="ＭＳ Ｐゴシック" charset="-128"/>
              </a:rPr>
              <a:t> If</a:t>
            </a:r>
            <a:r>
              <a:rPr lang="en-US" sz="1200" kern="1200" baseline="0" dirty="0" smtClean="0">
                <a:solidFill>
                  <a:schemeClr val="tx1"/>
                </a:solidFill>
                <a:effectLst/>
                <a:latin typeface="Gill Sans" charset="0"/>
                <a:ea typeface="ＭＳ Ｐゴシック" charset="-128"/>
                <a:cs typeface="ＭＳ Ｐゴシック" charset="-128"/>
              </a:rPr>
              <a:t> </a:t>
            </a:r>
            <a:r>
              <a:rPr lang="en-US" sz="1200" kern="1200" dirty="0" smtClean="0">
                <a:solidFill>
                  <a:schemeClr val="tx1"/>
                </a:solidFill>
                <a:effectLst/>
                <a:latin typeface="Gill Sans" charset="0"/>
                <a:ea typeface="ＭＳ Ｐゴシック" charset="-128"/>
                <a:cs typeface="ＭＳ Ｐゴシック" charset="-128"/>
              </a:rPr>
              <a:t>you, as the teacher, has another way of helping students conceptually understand surface area of a prism, it can be substituted here.</a:t>
            </a:r>
          </a:p>
          <a:p>
            <a:pPr eaLnBrk="1" hangingPunct="1">
              <a:buSzPct val="125000"/>
              <a:buFont typeface="Verdana" charset="0"/>
              <a:buNone/>
            </a:pPr>
            <a:endParaRPr lang="en-US" sz="1400" dirty="0">
              <a:latin typeface="Verdana" charset="0"/>
              <a:ea typeface="Verdana" charset="0"/>
              <a:cs typeface="Verdana" charset="0"/>
              <a:sym typeface="Verdan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270000" y="5029200"/>
            <a:ext cx="10464800" cy="11303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Rectangle 2"/>
          <p:cNvSpPr>
            <a:spLocks noGrp="1" noChangeArrowheads="1"/>
          </p:cNvSpPr>
          <p:nvPr>
            <p:ph type="title"/>
          </p:nvPr>
        </p:nvSpPr>
        <p:spPr bwMode="auto">
          <a:xfrm>
            <a:off x="1270000" y="1638300"/>
            <a:ext cx="104648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7.png"/><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png"/><Relationship Id="rId5" Type="http://schemas.openxmlformats.org/officeDocument/2006/relationships/image" Target="../media/image8.pn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png"/><Relationship Id="rId5" Type="http://schemas.openxmlformats.org/officeDocument/2006/relationships/image" Target="../media/image9.pn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1"/>
          <p:cNvSpPr>
            <a:spLocks/>
          </p:cNvSpPr>
          <p:nvPr/>
        </p:nvSpPr>
        <p:spPr bwMode="auto">
          <a:xfrm>
            <a:off x="868363" y="3498850"/>
            <a:ext cx="9309100" cy="1143000"/>
          </a:xfrm>
          <a:prstGeom prst="rect">
            <a:avLst/>
          </a:prstGeom>
          <a:noFill/>
          <a:ln w="12700">
            <a:noFill/>
            <a:miter lim="800000"/>
            <a:headEnd/>
            <a:tailEnd/>
          </a:ln>
        </p:spPr>
        <p:txBody>
          <a:bodyPr lIns="0" tIns="0" rIns="0" bIns="0" anchor="ctr">
            <a:prstTxWarp prst="textNoShape">
              <a:avLst/>
            </a:prstTxWarp>
          </a:bodyPr>
          <a:lstStyle/>
          <a:p>
            <a:pPr algn="l"/>
            <a:r>
              <a:rPr lang="en-US" sz="7200" b="1" dirty="0" smtClean="0">
                <a:solidFill>
                  <a:srgbClr val="FEFFFE"/>
                </a:solidFill>
                <a:latin typeface="Georgia" charset="0"/>
                <a:ea typeface="Georgia" charset="0"/>
                <a:cs typeface="Georgia" charset="0"/>
                <a:sym typeface="Georgia" charset="0"/>
              </a:rPr>
              <a:t>File Cabinet</a:t>
            </a:r>
            <a:endParaRPr lang="en-US" sz="7200" b="1" dirty="0">
              <a:solidFill>
                <a:srgbClr val="FEFFFE"/>
              </a:solidFill>
              <a:latin typeface="Georgia" charset="0"/>
              <a:ea typeface="Georgia" charset="0"/>
              <a:cs typeface="Georgia" charset="0"/>
              <a:sym typeface="Georgia" charset="0"/>
            </a:endParaRPr>
          </a:p>
        </p:txBody>
      </p:sp>
      <p:sp>
        <p:nvSpPr>
          <p:cNvPr id="14339" name="Rectangle 2"/>
          <p:cNvSpPr>
            <a:spLocks/>
          </p:cNvSpPr>
          <p:nvPr/>
        </p:nvSpPr>
        <p:spPr bwMode="auto">
          <a:xfrm>
            <a:off x="868363" y="4714329"/>
            <a:ext cx="4183136" cy="769441"/>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5000" dirty="0" smtClean="0">
                <a:solidFill>
                  <a:srgbClr val="E0E0E0"/>
                </a:solidFill>
                <a:latin typeface="Arial" charset="0"/>
                <a:ea typeface="Arial" charset="0"/>
                <a:cs typeface="Arial" charset="0"/>
                <a:sym typeface="Arial" charset="0"/>
              </a:rPr>
              <a:t>Andrew Stadel</a:t>
            </a:r>
            <a:endParaRPr lang="en-US" sz="5000" dirty="0">
              <a:solidFill>
                <a:srgbClr val="E0E0E0"/>
              </a:solidFill>
              <a:latin typeface="Arial" charset="0"/>
              <a:ea typeface="Arial" charset="0"/>
              <a:cs typeface="Arial" charset="0"/>
              <a:sym typeface="Arial" charset="0"/>
            </a:endParaRPr>
          </a:p>
        </p:txBody>
      </p:sp>
      <p:sp>
        <p:nvSpPr>
          <p:cNvPr id="5" name="Rectangle 2"/>
          <p:cNvSpPr>
            <a:spLocks/>
          </p:cNvSpPr>
          <p:nvPr/>
        </p:nvSpPr>
        <p:spPr bwMode="auto">
          <a:xfrm>
            <a:off x="711200" y="8458200"/>
            <a:ext cx="10439400" cy="369332"/>
          </a:xfrm>
          <a:prstGeom prst="rect">
            <a:avLst/>
          </a:prstGeom>
          <a:noFill/>
          <a:ln w="12700">
            <a:noFill/>
            <a:miter lim="800000"/>
            <a:headEnd/>
            <a:tailEnd/>
          </a:ln>
        </p:spPr>
        <p:txBody>
          <a:bodyPr wrap="square" lIns="0" tIns="0" rIns="0" bIns="0" anchor="ctr">
            <a:prstTxWarp prst="textNoShape">
              <a:avLst/>
            </a:prstTxWarp>
            <a:spAutoFit/>
          </a:bodyPr>
          <a:lstStyle/>
          <a:p>
            <a:pPr algn="l"/>
            <a:r>
              <a:rPr lang="en-US" sz="2400" dirty="0" smtClean="0">
                <a:solidFill>
                  <a:srgbClr val="E0E0E0"/>
                </a:solidFill>
                <a:latin typeface="Arial" charset="0"/>
                <a:ea typeface="Arial" charset="0"/>
                <a:cs typeface="Arial" charset="0"/>
                <a:sym typeface="Arial" charset="0"/>
              </a:rPr>
              <a:t>See presenter notes for goals, notes, and teaching moves</a:t>
            </a:r>
            <a:endParaRPr lang="en-US" sz="2400" dirty="0">
              <a:solidFill>
                <a:srgbClr val="E0E0E0"/>
              </a:solidFill>
              <a:latin typeface="Arial" charset="0"/>
              <a:ea typeface="Arial"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File Cabinet - Act 3 [sho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619" y="838200"/>
            <a:ext cx="13004800" cy="7315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a:cs typeface="Arial"/>
              </a:rPr>
              <a:t>Extension Tasks</a:t>
            </a:r>
            <a:endParaRPr lang="en-US" dirty="0">
              <a:solidFill>
                <a:schemeClr val="bg1"/>
              </a:solidFill>
              <a:latin typeface="Arial"/>
              <a:cs typeface="Arial"/>
            </a:endParaRPr>
          </a:p>
        </p:txBody>
      </p:sp>
    </p:spTree>
    <p:extLst>
      <p:ext uri="{BB962C8B-B14F-4D97-AF65-F5344CB8AC3E}">
        <p14:creationId xmlns:p14="http://schemas.microsoft.com/office/powerpoint/2010/main" val="119383631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1"/>
          <p:cNvSpPr>
            <a:spLocks/>
          </p:cNvSpPr>
          <p:nvPr/>
        </p:nvSpPr>
        <p:spPr bwMode="auto">
          <a:xfrm>
            <a:off x="406400" y="3505200"/>
            <a:ext cx="12192000" cy="3727450"/>
          </a:xfrm>
          <a:prstGeom prst="rect">
            <a:avLst/>
          </a:prstGeom>
          <a:noFill/>
          <a:ln w="12700">
            <a:noFill/>
            <a:miter lim="800000"/>
            <a:headEnd/>
            <a:tailEnd/>
          </a:ln>
        </p:spPr>
        <p:txBody>
          <a:bodyPr lIns="0" tIns="0" rIns="0" bIns="0" anchor="ctr">
            <a:prstTxWarp prst="textNoShape">
              <a:avLst/>
            </a:prstTxWarp>
          </a:bodyPr>
          <a:lstStyle/>
          <a:p>
            <a:pPr algn="l"/>
            <a:r>
              <a:rPr lang="en-US" sz="4300" dirty="0" smtClean="0">
                <a:solidFill>
                  <a:srgbClr val="FEFFFE"/>
                </a:solidFill>
                <a:latin typeface="Arial" charset="0"/>
                <a:ea typeface="Arial" charset="0"/>
                <a:cs typeface="Arial" charset="0"/>
                <a:sym typeface="Arial" charset="0"/>
              </a:rPr>
              <a:t>If you had 1,000,000 sticky notes, what kind of file cabinet could they cover?</a:t>
            </a:r>
          </a:p>
          <a:p>
            <a:pPr algn="l"/>
            <a:endParaRPr lang="en-US" sz="4300" dirty="0" smtClean="0">
              <a:solidFill>
                <a:srgbClr val="FEFFFE"/>
              </a:solidFill>
              <a:latin typeface="Arial" charset="0"/>
              <a:ea typeface="Arial" charset="0"/>
              <a:cs typeface="Arial" charset="0"/>
              <a:sym typeface="Arial" charset="0"/>
            </a:endParaRPr>
          </a:p>
        </p:txBody>
      </p:sp>
      <p:sp>
        <p:nvSpPr>
          <p:cNvPr id="3" name="Rectangle 2"/>
          <p:cNvSpPr>
            <a:spLocks/>
          </p:cNvSpPr>
          <p:nvPr/>
        </p:nvSpPr>
        <p:spPr bwMode="auto">
          <a:xfrm>
            <a:off x="1397000" y="1447800"/>
            <a:ext cx="10439400" cy="1295400"/>
          </a:xfrm>
          <a:prstGeom prst="rect">
            <a:avLst/>
          </a:prstGeom>
          <a:solidFill>
            <a:schemeClr val="accent1"/>
          </a:solidFill>
          <a:ln w="12700">
            <a:noFill/>
            <a:miter lim="800000"/>
            <a:headEnd/>
            <a:tailEnd/>
          </a:ln>
        </p:spPr>
        <p:txBody>
          <a:bodyPr lIns="114300" tIns="114300" rIns="114300" bIns="114300" anchor="ctr">
            <a:prstTxWarp prst="textNoShape">
              <a:avLst/>
            </a:prstTxWarp>
          </a:bodyPr>
          <a:lstStyle/>
          <a:p>
            <a:r>
              <a:rPr lang="en-US" sz="5400" dirty="0" smtClean="0">
                <a:solidFill>
                  <a:srgbClr val="FEFFFE"/>
                </a:solidFill>
                <a:latin typeface="Arial" charset="0"/>
                <a:ea typeface="Arial" charset="0"/>
                <a:cs typeface="Arial" charset="0"/>
                <a:sym typeface="Arial" charset="0"/>
              </a:rPr>
              <a:t>Extension 1</a:t>
            </a:r>
            <a:endParaRPr lang="en-US" sz="5400" dirty="0">
              <a:solidFill>
                <a:srgbClr val="FEFFFE"/>
              </a:solidFill>
              <a:latin typeface="Arial" charset="0"/>
              <a:ea typeface="Arial"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1"/>
          <p:cNvSpPr>
            <a:spLocks/>
          </p:cNvSpPr>
          <p:nvPr/>
        </p:nvSpPr>
        <p:spPr bwMode="auto">
          <a:xfrm>
            <a:off x="406400" y="3200400"/>
            <a:ext cx="12192000" cy="3727450"/>
          </a:xfrm>
          <a:prstGeom prst="rect">
            <a:avLst/>
          </a:prstGeom>
          <a:noFill/>
          <a:ln w="12700">
            <a:noFill/>
            <a:miter lim="800000"/>
            <a:headEnd/>
            <a:tailEnd/>
          </a:ln>
        </p:spPr>
        <p:txBody>
          <a:bodyPr lIns="0" tIns="0" rIns="0" bIns="0" anchor="ctr">
            <a:prstTxWarp prst="textNoShape">
              <a:avLst/>
            </a:prstTxWarp>
          </a:bodyPr>
          <a:lstStyle/>
          <a:p>
            <a:pPr algn="l"/>
            <a:r>
              <a:rPr lang="en-US" sz="4300" dirty="0" smtClean="0">
                <a:solidFill>
                  <a:srgbClr val="FEFFFE"/>
                </a:solidFill>
                <a:latin typeface="Arial" charset="0"/>
                <a:ea typeface="Arial" charset="0"/>
                <a:cs typeface="Arial" charset="0"/>
                <a:sym typeface="Arial" charset="0"/>
              </a:rPr>
              <a:t>If each dimension of the file cabinet was doubled, how many more sticky notes would you need?</a:t>
            </a:r>
          </a:p>
        </p:txBody>
      </p:sp>
      <p:sp>
        <p:nvSpPr>
          <p:cNvPr id="3" name="Rectangle 2"/>
          <p:cNvSpPr>
            <a:spLocks/>
          </p:cNvSpPr>
          <p:nvPr/>
        </p:nvSpPr>
        <p:spPr bwMode="auto">
          <a:xfrm>
            <a:off x="1397000" y="1447800"/>
            <a:ext cx="10439400" cy="1295400"/>
          </a:xfrm>
          <a:prstGeom prst="rect">
            <a:avLst/>
          </a:prstGeom>
          <a:solidFill>
            <a:schemeClr val="accent1"/>
          </a:solidFill>
          <a:ln w="12700">
            <a:noFill/>
            <a:miter lim="800000"/>
            <a:headEnd/>
            <a:tailEnd/>
          </a:ln>
        </p:spPr>
        <p:txBody>
          <a:bodyPr lIns="114300" tIns="114300" rIns="114300" bIns="114300" anchor="ctr">
            <a:prstTxWarp prst="textNoShape">
              <a:avLst/>
            </a:prstTxWarp>
          </a:bodyPr>
          <a:lstStyle/>
          <a:p>
            <a:r>
              <a:rPr lang="en-US" sz="5400" dirty="0" smtClean="0">
                <a:solidFill>
                  <a:srgbClr val="FEFFFE"/>
                </a:solidFill>
                <a:latin typeface="Arial" charset="0"/>
                <a:ea typeface="Arial" charset="0"/>
                <a:cs typeface="Arial" charset="0"/>
                <a:sym typeface="Arial" charset="0"/>
              </a:rPr>
              <a:t>Extension 2</a:t>
            </a:r>
            <a:endParaRPr lang="en-US" sz="5400" dirty="0">
              <a:solidFill>
                <a:srgbClr val="FEFFFE"/>
              </a:solidFill>
              <a:latin typeface="Arial" charset="0"/>
              <a:ea typeface="Arial" charset="0"/>
              <a:cs typeface="Arial" charset="0"/>
              <a:sym typeface="Arial" charset="0"/>
            </a:endParaRPr>
          </a:p>
        </p:txBody>
      </p:sp>
    </p:spTree>
    <p:extLst>
      <p:ext uri="{BB962C8B-B14F-4D97-AF65-F5344CB8AC3E}">
        <p14:creationId xmlns:p14="http://schemas.microsoft.com/office/powerpoint/2010/main" val="16175940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2006600" y="8382000"/>
            <a:ext cx="9220200" cy="838200"/>
          </a:xfrm>
          <a:prstGeom prst="rect">
            <a:avLst/>
          </a:prstGeom>
          <a:solidFill>
            <a:schemeClr val="accent1"/>
          </a:solidFill>
          <a:ln w="12700">
            <a:noFill/>
            <a:miter lim="800000"/>
            <a:headEnd/>
            <a:tailEnd/>
          </a:ln>
        </p:spPr>
        <p:txBody>
          <a:bodyPr lIns="114300" tIns="114300" rIns="114300" bIns="114300" anchor="ctr">
            <a:prstTxWarp prst="textNoShape">
              <a:avLst/>
            </a:prstTxWarp>
          </a:bodyPr>
          <a:lstStyle/>
          <a:p>
            <a:r>
              <a:rPr lang="en-US" sz="4000" dirty="0" smtClean="0">
                <a:solidFill>
                  <a:srgbClr val="FEFFFE"/>
                </a:solidFill>
                <a:latin typeface="Arial" charset="0"/>
                <a:ea typeface="Arial" charset="0"/>
                <a:cs typeface="Arial" charset="0"/>
                <a:sym typeface="Arial" charset="0"/>
              </a:rPr>
              <a:t>What is the title of our lesson?</a:t>
            </a:r>
            <a:endParaRPr lang="en-US" sz="4000" dirty="0">
              <a:solidFill>
                <a:srgbClr val="FEFFFE"/>
              </a:solidFill>
              <a:latin typeface="Arial" charset="0"/>
              <a:ea typeface="Arial" charset="0"/>
              <a:cs typeface="Arial" charset="0"/>
              <a:sym typeface="Arial" charset="0"/>
            </a:endParaRPr>
          </a:p>
        </p:txBody>
      </p:sp>
    </p:spTree>
    <p:extLst>
      <p:ext uri="{BB962C8B-B14F-4D97-AF65-F5344CB8AC3E}">
        <p14:creationId xmlns:p14="http://schemas.microsoft.com/office/powerpoint/2010/main" val="15983410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1"/>
          <p:cNvSpPr>
            <a:spLocks/>
          </p:cNvSpPr>
          <p:nvPr/>
        </p:nvSpPr>
        <p:spPr bwMode="auto">
          <a:xfrm>
            <a:off x="1143000" y="4197350"/>
            <a:ext cx="10718800" cy="2051050"/>
          </a:xfrm>
          <a:prstGeom prst="rect">
            <a:avLst/>
          </a:prstGeom>
          <a:noFill/>
          <a:ln w="12700">
            <a:noFill/>
            <a:miter lim="800000"/>
            <a:headEnd/>
            <a:tailEnd/>
          </a:ln>
        </p:spPr>
        <p:txBody>
          <a:bodyPr lIns="0" tIns="0" rIns="0" bIns="0" anchor="ctr">
            <a:prstTxWarp prst="textNoShape">
              <a:avLst/>
            </a:prstTxWarp>
          </a:bodyPr>
          <a:lstStyle/>
          <a:p>
            <a:pPr algn="l"/>
            <a:r>
              <a:rPr lang="en-US" sz="4300" dirty="0">
                <a:solidFill>
                  <a:srgbClr val="FEFFFE"/>
                </a:solidFill>
                <a:latin typeface="Arial" charset="0"/>
                <a:ea typeface="Arial" charset="0"/>
                <a:cs typeface="Arial" charset="0"/>
                <a:sym typeface="Arial" charset="0"/>
              </a:rPr>
              <a:t>Using the Math of</a:t>
            </a:r>
            <a:r>
              <a:rPr lang="en-US" sz="4300" dirty="0" smtClean="0">
                <a:solidFill>
                  <a:srgbClr val="FEFFFE"/>
                </a:solidFill>
                <a:latin typeface="Arial" charset="0"/>
                <a:ea typeface="Arial" charset="0"/>
                <a:cs typeface="Arial" charset="0"/>
                <a:sym typeface="Arial" charset="0"/>
              </a:rPr>
              <a:t> Surface Area and Rectangular Prisms to Cover a Cabinet with Sticky Notes</a:t>
            </a:r>
            <a:endParaRPr lang="en-US" sz="4300" dirty="0">
              <a:solidFill>
                <a:srgbClr val="FEFFFE"/>
              </a:solidFill>
              <a:latin typeface="Arial" charset="0"/>
              <a:ea typeface="Arial"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Rectangle 1"/>
          <p:cNvSpPr>
            <a:spLocks/>
          </p:cNvSpPr>
          <p:nvPr/>
        </p:nvSpPr>
        <p:spPr bwMode="auto">
          <a:xfrm>
            <a:off x="1168400" y="0"/>
            <a:ext cx="10718800" cy="1333500"/>
          </a:xfrm>
          <a:prstGeom prst="rect">
            <a:avLst/>
          </a:prstGeom>
          <a:noFill/>
          <a:ln w="12700">
            <a:noFill/>
            <a:miter lim="800000"/>
            <a:headEnd/>
            <a:tailEnd/>
          </a:ln>
        </p:spPr>
        <p:txBody>
          <a:bodyPr lIns="0" tIns="0" rIns="0" bIns="0" anchor="ctr">
            <a:prstTxWarp prst="textNoShape">
              <a:avLst/>
            </a:prstTxWarp>
          </a:bodyPr>
          <a:lstStyle/>
          <a:p>
            <a:r>
              <a:rPr lang="en-US" sz="4300" dirty="0" smtClean="0">
                <a:solidFill>
                  <a:srgbClr val="FEFFFE"/>
                </a:solidFill>
                <a:latin typeface="Arial" charset="0"/>
                <a:ea typeface="Arial" charset="0"/>
                <a:cs typeface="Arial" charset="0"/>
                <a:sym typeface="Arial" charset="0"/>
              </a:rPr>
              <a:t>Student Work</a:t>
            </a:r>
            <a:endParaRPr lang="en-US" sz="4300" dirty="0">
              <a:solidFill>
                <a:srgbClr val="FEFFFE"/>
              </a:solidFill>
              <a:latin typeface="Arial" charset="0"/>
              <a:ea typeface="Arial" charset="0"/>
              <a:cs typeface="Arial" charset="0"/>
              <a:sym typeface="Arial" charset="0"/>
            </a:endParaRPr>
          </a:p>
        </p:txBody>
      </p:sp>
      <p:pic>
        <p:nvPicPr>
          <p:cNvPr id="6" name="Picture 5"/>
          <p:cNvPicPr>
            <a:picLocks/>
          </p:cNvPicPr>
          <p:nvPr/>
        </p:nvPicPr>
        <p:blipFill>
          <a:blip r:embed="rId5"/>
          <a:stretch>
            <a:fillRect/>
          </a:stretch>
        </p:blipFill>
        <p:spPr>
          <a:xfrm>
            <a:off x="863600" y="1219200"/>
            <a:ext cx="11356848" cy="8019288"/>
          </a:xfrm>
          <a:prstGeom prst="rect">
            <a:avLst/>
          </a:prstGeom>
        </p:spPr>
      </p:pic>
    </p:spTree>
    <p:extLst>
      <p:ext uri="{BB962C8B-B14F-4D97-AF65-F5344CB8AC3E}">
        <p14:creationId xmlns:p14="http://schemas.microsoft.com/office/powerpoint/2010/main" val="254629920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Rectangle 1"/>
          <p:cNvSpPr>
            <a:spLocks/>
          </p:cNvSpPr>
          <p:nvPr/>
        </p:nvSpPr>
        <p:spPr bwMode="auto">
          <a:xfrm>
            <a:off x="1168400" y="0"/>
            <a:ext cx="10718800" cy="1333500"/>
          </a:xfrm>
          <a:prstGeom prst="rect">
            <a:avLst/>
          </a:prstGeom>
          <a:noFill/>
          <a:ln w="12700">
            <a:noFill/>
            <a:miter lim="800000"/>
            <a:headEnd/>
            <a:tailEnd/>
          </a:ln>
        </p:spPr>
        <p:txBody>
          <a:bodyPr lIns="0" tIns="0" rIns="0" bIns="0" anchor="ctr">
            <a:prstTxWarp prst="textNoShape">
              <a:avLst/>
            </a:prstTxWarp>
          </a:bodyPr>
          <a:lstStyle/>
          <a:p>
            <a:r>
              <a:rPr lang="en-US" sz="4300" dirty="0" smtClean="0">
                <a:solidFill>
                  <a:srgbClr val="FEFFFE"/>
                </a:solidFill>
                <a:latin typeface="Arial" charset="0"/>
                <a:ea typeface="Arial" charset="0"/>
                <a:cs typeface="Arial" charset="0"/>
                <a:sym typeface="Arial" charset="0"/>
              </a:rPr>
              <a:t>Student Work</a:t>
            </a:r>
            <a:endParaRPr lang="en-US" sz="4300" dirty="0">
              <a:solidFill>
                <a:srgbClr val="FEFFFE"/>
              </a:solidFill>
              <a:latin typeface="Arial" charset="0"/>
              <a:ea typeface="Arial" charset="0"/>
              <a:cs typeface="Arial" charset="0"/>
              <a:sym typeface="Arial" charset="0"/>
            </a:endParaRPr>
          </a:p>
        </p:txBody>
      </p:sp>
      <p:pic>
        <p:nvPicPr>
          <p:cNvPr id="3" name="Picture 2"/>
          <p:cNvPicPr>
            <a:picLocks/>
          </p:cNvPicPr>
          <p:nvPr/>
        </p:nvPicPr>
        <p:blipFill>
          <a:blip r:embed="rId5"/>
          <a:stretch>
            <a:fillRect/>
          </a:stretch>
        </p:blipFill>
        <p:spPr>
          <a:xfrm>
            <a:off x="863600" y="1219200"/>
            <a:ext cx="11356848" cy="8019288"/>
          </a:xfrm>
          <a:prstGeom prst="rect">
            <a:avLst/>
          </a:prstGeom>
        </p:spPr>
      </p:pic>
    </p:spTree>
    <p:extLst>
      <p:ext uri="{BB962C8B-B14F-4D97-AF65-F5344CB8AC3E}">
        <p14:creationId xmlns:p14="http://schemas.microsoft.com/office/powerpoint/2010/main" val="420663422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File Cabinet - Act 1_640x48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1800" y="304800"/>
            <a:ext cx="9855200" cy="7391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92600" y="381000"/>
            <a:ext cx="4419600" cy="7874000"/>
          </a:xfrm>
          <a:prstGeom prst="rect">
            <a:avLst/>
          </a:prstGeom>
        </p:spPr>
      </p:pic>
      <p:sp>
        <p:nvSpPr>
          <p:cNvPr id="18435" name="Rectangle 2"/>
          <p:cNvSpPr>
            <a:spLocks/>
          </p:cNvSpPr>
          <p:nvPr/>
        </p:nvSpPr>
        <p:spPr bwMode="auto">
          <a:xfrm>
            <a:off x="558800" y="8153400"/>
            <a:ext cx="12115800" cy="1295400"/>
          </a:xfrm>
          <a:prstGeom prst="rect">
            <a:avLst/>
          </a:prstGeom>
          <a:solidFill>
            <a:schemeClr val="accent1"/>
          </a:solidFill>
          <a:ln w="12700">
            <a:noFill/>
            <a:miter lim="800000"/>
            <a:headEnd/>
            <a:tailEnd/>
          </a:ln>
        </p:spPr>
        <p:txBody>
          <a:bodyPr lIns="114300" tIns="114300" rIns="114300" bIns="114300">
            <a:prstTxWarp prst="textNoShape">
              <a:avLst/>
            </a:prstTxWarp>
          </a:bodyPr>
          <a:lstStyle/>
          <a:p>
            <a:r>
              <a:rPr lang="en-US" sz="4000" dirty="0">
                <a:solidFill>
                  <a:srgbClr val="FEFFFE"/>
                </a:solidFill>
                <a:latin typeface="Arial" charset="0"/>
                <a:ea typeface="Arial" charset="0"/>
                <a:cs typeface="Arial" charset="0"/>
                <a:sym typeface="Arial" charset="0"/>
              </a:rPr>
              <a:t>What is your guess</a:t>
            </a:r>
            <a:r>
              <a:rPr lang="en-US" sz="4000" dirty="0" smtClean="0">
                <a:solidFill>
                  <a:srgbClr val="FEFFFE"/>
                </a:solidFill>
                <a:latin typeface="Arial" charset="0"/>
                <a:ea typeface="Arial" charset="0"/>
                <a:cs typeface="Arial" charset="0"/>
                <a:sym typeface="Arial" charset="0"/>
              </a:rPr>
              <a:t>?  Share your guess with your neighbor and say why you think it is.</a:t>
            </a:r>
            <a:endParaRPr lang="en-US" sz="4000" dirty="0">
              <a:solidFill>
                <a:srgbClr val="FEFFFE"/>
              </a:solidFill>
              <a:latin typeface="Arial" charset="0"/>
              <a:ea typeface="Arial"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2"/>
          <p:cNvSpPr>
            <a:spLocks/>
          </p:cNvSpPr>
          <p:nvPr/>
        </p:nvSpPr>
        <p:spPr bwMode="auto">
          <a:xfrm>
            <a:off x="2006600" y="8153400"/>
            <a:ext cx="9220200" cy="1295400"/>
          </a:xfrm>
          <a:prstGeom prst="rect">
            <a:avLst/>
          </a:prstGeom>
          <a:solidFill>
            <a:schemeClr val="accent1"/>
          </a:solidFill>
          <a:ln w="12700">
            <a:noFill/>
            <a:miter lim="800000"/>
            <a:headEnd/>
            <a:tailEnd/>
          </a:ln>
        </p:spPr>
        <p:txBody>
          <a:bodyPr lIns="114300" tIns="114300" rIns="114300" bIns="114300">
            <a:prstTxWarp prst="textNoShape">
              <a:avLst/>
            </a:prstTxWarp>
          </a:bodyPr>
          <a:lstStyle/>
          <a:p>
            <a:r>
              <a:rPr lang="en-US" sz="4000" dirty="0" smtClean="0">
                <a:solidFill>
                  <a:srgbClr val="FEFFFE"/>
                </a:solidFill>
                <a:latin typeface="Arial" charset="0"/>
                <a:ea typeface="Arial" charset="0"/>
                <a:cs typeface="Arial" charset="0"/>
                <a:sym typeface="Arial" charset="0"/>
              </a:rPr>
              <a:t>What information would be useful here? How would you get it?</a:t>
            </a:r>
            <a:endParaRPr lang="en-US" sz="4000" dirty="0">
              <a:solidFill>
                <a:srgbClr val="FEFFFE"/>
              </a:solidFill>
              <a:latin typeface="Arial" charset="0"/>
              <a:ea typeface="Arial" charset="0"/>
              <a:cs typeface="Arial" charset="0"/>
              <a:sym typeface="Arial" charset="0"/>
            </a:endParaRPr>
          </a:p>
        </p:txBody>
      </p:sp>
      <p:pic>
        <p:nvPicPr>
          <p:cNvPr id="5" name="Picture 4"/>
          <p:cNvPicPr>
            <a:picLocks noChangeAspect="1"/>
          </p:cNvPicPr>
          <p:nvPr/>
        </p:nvPicPr>
        <p:blipFill>
          <a:blip r:embed="rId3"/>
          <a:stretch>
            <a:fillRect/>
          </a:stretch>
        </p:blipFill>
        <p:spPr>
          <a:xfrm>
            <a:off x="4292600" y="381000"/>
            <a:ext cx="4419600" cy="7874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 name="Picture 14" descr="FC-Act2-a.jpg"/>
          <p:cNvPicPr>
            <a:picLocks noChangeAspect="1"/>
          </p:cNvPicPr>
          <p:nvPr/>
        </p:nvPicPr>
        <p:blipFill>
          <a:blip r:embed="rId3"/>
          <a:stretch>
            <a:fillRect/>
          </a:stretch>
        </p:blipFill>
        <p:spPr>
          <a:xfrm>
            <a:off x="0" y="0"/>
            <a:ext cx="13004800" cy="9753600"/>
          </a:xfrm>
          <a:prstGeom prst="rect">
            <a:avLst/>
          </a:prstGeom>
        </p:spPr>
      </p:pic>
      <p:sp>
        <p:nvSpPr>
          <p:cNvPr id="2" name="Rectangle 1"/>
          <p:cNvSpPr/>
          <p:nvPr/>
        </p:nvSpPr>
        <p:spPr bwMode="auto">
          <a:xfrm>
            <a:off x="1016000" y="7848600"/>
            <a:ext cx="2286000" cy="914400"/>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12" name="Rectangle 11"/>
          <p:cNvSpPr/>
          <p:nvPr/>
        </p:nvSpPr>
        <p:spPr bwMode="auto">
          <a:xfrm>
            <a:off x="9702800" y="8000999"/>
            <a:ext cx="2819400" cy="792875"/>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 name="Rectangle 2"/>
          <p:cNvSpPr/>
          <p:nvPr/>
        </p:nvSpPr>
        <p:spPr bwMode="auto">
          <a:xfrm>
            <a:off x="5283200" y="7924800"/>
            <a:ext cx="2438400" cy="838200"/>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descr="FC-Act2-b.jpg"/>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Rectangle 2"/>
          <p:cNvSpPr>
            <a:spLocks/>
          </p:cNvSpPr>
          <p:nvPr/>
        </p:nvSpPr>
        <p:spPr bwMode="auto">
          <a:xfrm>
            <a:off x="2006600" y="8153400"/>
            <a:ext cx="9220200" cy="1295400"/>
          </a:xfrm>
          <a:prstGeom prst="rect">
            <a:avLst/>
          </a:prstGeom>
          <a:solidFill>
            <a:schemeClr val="accent1"/>
          </a:solidFill>
          <a:ln w="12700">
            <a:noFill/>
            <a:miter lim="800000"/>
            <a:headEnd/>
            <a:tailEnd/>
          </a:ln>
        </p:spPr>
        <p:txBody>
          <a:bodyPr lIns="114300" tIns="114300" rIns="114300" bIns="114300">
            <a:prstTxWarp prst="textNoShape">
              <a:avLst/>
            </a:prstTxWarp>
          </a:bodyPr>
          <a:lstStyle/>
          <a:p>
            <a:r>
              <a:rPr lang="en-US" sz="4000" dirty="0" smtClean="0">
                <a:solidFill>
                  <a:srgbClr val="FEFFFE"/>
                </a:solidFill>
                <a:latin typeface="Arial" charset="0"/>
                <a:ea typeface="Arial" charset="0"/>
                <a:cs typeface="Arial" charset="0"/>
                <a:sym typeface="Arial" charset="0"/>
              </a:rPr>
              <a:t>How do you find the</a:t>
            </a:r>
          </a:p>
          <a:p>
            <a:r>
              <a:rPr lang="en-US" sz="4000" dirty="0" smtClean="0">
                <a:solidFill>
                  <a:srgbClr val="FEFFFE"/>
                </a:solidFill>
                <a:latin typeface="Arial" charset="0"/>
                <a:ea typeface="Arial" charset="0"/>
                <a:cs typeface="Arial" charset="0"/>
                <a:sym typeface="Arial" charset="0"/>
              </a:rPr>
              <a:t>Surface </a:t>
            </a:r>
            <a:r>
              <a:rPr lang="en-US" sz="4000" dirty="0">
                <a:solidFill>
                  <a:srgbClr val="FEFFFE"/>
                </a:solidFill>
                <a:latin typeface="Arial" charset="0"/>
                <a:ea typeface="Arial" charset="0"/>
                <a:cs typeface="Arial" charset="0"/>
                <a:sym typeface="Arial" charset="0"/>
              </a:rPr>
              <a:t>a</a:t>
            </a:r>
            <a:r>
              <a:rPr lang="en-US" sz="4000" dirty="0" smtClean="0">
                <a:solidFill>
                  <a:srgbClr val="FEFFFE"/>
                </a:solidFill>
                <a:latin typeface="Arial" charset="0"/>
                <a:ea typeface="Arial" charset="0"/>
                <a:cs typeface="Arial" charset="0"/>
                <a:sym typeface="Arial" charset="0"/>
              </a:rPr>
              <a:t>rea of a rectangular prism?</a:t>
            </a:r>
            <a:endParaRPr lang="en-US" sz="4000" dirty="0">
              <a:solidFill>
                <a:srgbClr val="FEFFFE"/>
              </a:solidFill>
              <a:latin typeface="Arial" charset="0"/>
              <a:ea typeface="Arial" charset="0"/>
              <a:cs typeface="Arial" charset="0"/>
              <a:sym typeface="Arial" charset="0"/>
            </a:endParaRPr>
          </a:p>
        </p:txBody>
      </p:sp>
      <p:sp>
        <p:nvSpPr>
          <p:cNvPr id="17" name="Cube 16"/>
          <p:cNvSpPr/>
          <p:nvPr/>
        </p:nvSpPr>
        <p:spPr bwMode="auto">
          <a:xfrm>
            <a:off x="4140200" y="609600"/>
            <a:ext cx="4419600" cy="7162800"/>
          </a:xfrm>
          <a:prstGeom prst="cube">
            <a:avLst>
              <a:gd name="adj" fmla="val 16667"/>
            </a:avLst>
          </a:prstGeom>
          <a:blipFill dpi="0" rotWithShape="0">
            <a:blip r:embed="rId4">
              <a:alphaModFix/>
            </a:blip>
            <a:srcRect/>
            <a:tile tx="0" ty="0" sx="100000" sy="100000" flip="none" algn="tl"/>
          </a:blip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Rectangle 2"/>
          <p:cNvSpPr>
            <a:spLocks/>
          </p:cNvSpPr>
          <p:nvPr/>
        </p:nvSpPr>
        <p:spPr bwMode="auto">
          <a:xfrm>
            <a:off x="2006600" y="8153400"/>
            <a:ext cx="9220200" cy="1295400"/>
          </a:xfrm>
          <a:prstGeom prst="rect">
            <a:avLst/>
          </a:prstGeom>
          <a:solidFill>
            <a:schemeClr val="accent1"/>
          </a:solidFill>
          <a:ln w="12700">
            <a:noFill/>
            <a:miter lim="800000"/>
            <a:headEnd/>
            <a:tailEnd/>
          </a:ln>
        </p:spPr>
        <p:txBody>
          <a:bodyPr lIns="114300" tIns="114300" rIns="114300" bIns="114300">
            <a:prstTxWarp prst="textNoShape">
              <a:avLst/>
            </a:prstTxWarp>
          </a:bodyPr>
          <a:lstStyle/>
          <a:p>
            <a:r>
              <a:rPr lang="en-US" sz="4000" dirty="0" smtClean="0">
                <a:solidFill>
                  <a:srgbClr val="FEFFFE"/>
                </a:solidFill>
                <a:latin typeface="Arial" charset="0"/>
                <a:ea typeface="Arial" charset="0"/>
                <a:cs typeface="Arial" charset="0"/>
                <a:sym typeface="Arial" charset="0"/>
              </a:rPr>
              <a:t>How do you find the</a:t>
            </a:r>
          </a:p>
          <a:p>
            <a:r>
              <a:rPr lang="en-US" sz="4000" dirty="0" smtClean="0">
                <a:solidFill>
                  <a:srgbClr val="FEFFFE"/>
                </a:solidFill>
                <a:latin typeface="Arial" charset="0"/>
                <a:ea typeface="Arial" charset="0"/>
                <a:cs typeface="Arial" charset="0"/>
                <a:sym typeface="Arial" charset="0"/>
              </a:rPr>
              <a:t>Surface Area of a rectangular prism?</a:t>
            </a:r>
            <a:endParaRPr lang="en-US" sz="4000" dirty="0">
              <a:solidFill>
                <a:srgbClr val="FEFFFE"/>
              </a:solidFill>
              <a:latin typeface="Arial" charset="0"/>
              <a:ea typeface="Arial" charset="0"/>
              <a:cs typeface="Arial" charset="0"/>
              <a:sym typeface="Arial" charset="0"/>
            </a:endParaRPr>
          </a:p>
        </p:txBody>
      </p:sp>
      <p:sp>
        <p:nvSpPr>
          <p:cNvPr id="17" name="Cube 16"/>
          <p:cNvSpPr/>
          <p:nvPr/>
        </p:nvSpPr>
        <p:spPr bwMode="auto">
          <a:xfrm>
            <a:off x="4140200" y="609600"/>
            <a:ext cx="4419600" cy="7162800"/>
          </a:xfrm>
          <a:prstGeom prst="cube">
            <a:avLst>
              <a:gd name="adj" fmla="val 16667"/>
            </a:avLst>
          </a:prstGeom>
          <a:blipFill dpi="0" rotWithShape="0">
            <a:blip r:embed="rId4">
              <a:alphaModFix/>
            </a:blip>
            <a:srcRect/>
            <a:tile tx="0" ty="0" sx="100000" sy="100000" flip="none" algn="tl"/>
          </a:blip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18" name="Rectangle 17"/>
          <p:cNvSpPr/>
          <p:nvPr/>
        </p:nvSpPr>
        <p:spPr bwMode="auto">
          <a:xfrm>
            <a:off x="41402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1</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26" name="Rectangle 25"/>
          <p:cNvSpPr/>
          <p:nvPr/>
        </p:nvSpPr>
        <p:spPr bwMode="auto">
          <a:xfrm>
            <a:off x="44450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2</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27" name="Rectangle 26"/>
          <p:cNvSpPr/>
          <p:nvPr/>
        </p:nvSpPr>
        <p:spPr bwMode="auto">
          <a:xfrm>
            <a:off x="47498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3</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28" name="Rectangle 27"/>
          <p:cNvSpPr/>
          <p:nvPr/>
        </p:nvSpPr>
        <p:spPr bwMode="auto">
          <a:xfrm>
            <a:off x="50546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4</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29" name="Rectangle 28"/>
          <p:cNvSpPr/>
          <p:nvPr/>
        </p:nvSpPr>
        <p:spPr bwMode="auto">
          <a:xfrm>
            <a:off x="53594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5</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0" name="Rectangle 29"/>
          <p:cNvSpPr/>
          <p:nvPr/>
        </p:nvSpPr>
        <p:spPr bwMode="auto">
          <a:xfrm>
            <a:off x="56642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6</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1" name="Rectangle 30"/>
          <p:cNvSpPr/>
          <p:nvPr/>
        </p:nvSpPr>
        <p:spPr bwMode="auto">
          <a:xfrm>
            <a:off x="59690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7</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2" name="Rectangle 31"/>
          <p:cNvSpPr/>
          <p:nvPr/>
        </p:nvSpPr>
        <p:spPr bwMode="auto">
          <a:xfrm>
            <a:off x="62738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8</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3" name="Rectangle 32"/>
          <p:cNvSpPr/>
          <p:nvPr/>
        </p:nvSpPr>
        <p:spPr bwMode="auto">
          <a:xfrm>
            <a:off x="65786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9</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4" name="Rectangle 33"/>
          <p:cNvSpPr/>
          <p:nvPr/>
        </p:nvSpPr>
        <p:spPr bwMode="auto">
          <a:xfrm>
            <a:off x="68834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10</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5" name="Rectangle 34"/>
          <p:cNvSpPr/>
          <p:nvPr/>
        </p:nvSpPr>
        <p:spPr bwMode="auto">
          <a:xfrm>
            <a:off x="71882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11</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6" name="Rectangle 35"/>
          <p:cNvSpPr/>
          <p:nvPr/>
        </p:nvSpPr>
        <p:spPr bwMode="auto">
          <a:xfrm>
            <a:off x="7493000" y="1371600"/>
            <a:ext cx="304800" cy="304800"/>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000000"/>
                </a:solidFill>
                <a:effectLst/>
                <a:latin typeface="Gill Sans" charset="0"/>
                <a:ea typeface="ヒラギノ角ゴ ProN W3" charset="-128"/>
                <a:cs typeface="ヒラギノ角ゴ ProN W3" charset="-128"/>
                <a:sym typeface="Gill Sans" charset="0"/>
              </a:rPr>
              <a:t>12</a:t>
            </a:r>
            <a:endParaRPr kumimoji="0" lang="en-US" sz="42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19" name="TextBox 18"/>
          <p:cNvSpPr txBox="1"/>
          <p:nvPr/>
        </p:nvSpPr>
        <p:spPr>
          <a:xfrm>
            <a:off x="4826000" y="4038600"/>
            <a:ext cx="2230749" cy="738664"/>
          </a:xfrm>
          <a:prstGeom prst="rect">
            <a:avLst/>
          </a:prstGeom>
          <a:noFill/>
        </p:spPr>
        <p:txBody>
          <a:bodyPr wrap="none" rtlCol="0">
            <a:spAutoFit/>
          </a:bodyPr>
          <a:lstStyle/>
          <a:p>
            <a:r>
              <a:rPr lang="en-US" dirty="0" smtClean="0">
                <a:solidFill>
                  <a:srgbClr val="FFFF00"/>
                </a:solidFill>
              </a:rPr>
              <a:t>36 inches</a:t>
            </a:r>
            <a:endParaRPr lang="en-US" dirty="0">
              <a:solidFill>
                <a:srgbClr val="FFFF00"/>
              </a:solidFill>
            </a:endParaRPr>
          </a:p>
        </p:txBody>
      </p:sp>
      <p:cxnSp>
        <p:nvCxnSpPr>
          <p:cNvPr id="21" name="Straight Arrow Connector 20"/>
          <p:cNvCxnSpPr/>
          <p:nvPr/>
        </p:nvCxnSpPr>
        <p:spPr bwMode="auto">
          <a:xfrm>
            <a:off x="4140200" y="4800600"/>
            <a:ext cx="3657600" cy="1588"/>
          </a:xfrm>
          <a:prstGeom prst="straightConnector1">
            <a:avLst/>
          </a:prstGeom>
          <a:blipFill dpi="0" rotWithShape="0">
            <a:blip r:embed="rId4"/>
            <a:srcRect/>
            <a:tile tx="0" ty="0" sx="100000" sy="100000" flip="none" algn="tl"/>
          </a:blipFill>
          <a:ln w="47625" cap="flat" cmpd="sng" algn="ctr">
            <a:solidFill>
              <a:srgbClr val="FFFF00"/>
            </a:solidFill>
            <a:prstDash val="solid"/>
            <a:round/>
            <a:headEnd type="arrow" w="med" len="med"/>
            <a:tailEnd type="arrow" w="med" len="med"/>
          </a:ln>
          <a:effec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Left)">
                                      <p:cBhvr>
                                        <p:cTn id="7" dur="500"/>
                                        <p:tgtEl>
                                          <p:spTgt spid="18"/>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slide(fromLeft)">
                                      <p:cBhvr>
                                        <p:cTn id="11" dur="500"/>
                                        <p:tgtEl>
                                          <p:spTgt spid="26"/>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lide(fromLeft)">
                                      <p:cBhvr>
                                        <p:cTn id="15" dur="500"/>
                                        <p:tgtEl>
                                          <p:spTgt spid="27"/>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slide(fromLeft)">
                                      <p:cBhvr>
                                        <p:cTn id="19" dur="500"/>
                                        <p:tgtEl>
                                          <p:spTgt spid="28"/>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slide(fromLeft)">
                                      <p:cBhvr>
                                        <p:cTn id="23" dur="500"/>
                                        <p:tgtEl>
                                          <p:spTgt spid="29"/>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slide(fromLeft)">
                                      <p:cBhvr>
                                        <p:cTn id="27" dur="500"/>
                                        <p:tgtEl>
                                          <p:spTgt spid="30"/>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slide(fromLeft)">
                                      <p:cBhvr>
                                        <p:cTn id="31" dur="500"/>
                                        <p:tgtEl>
                                          <p:spTgt spid="31"/>
                                        </p:tgtEl>
                                      </p:cBhvr>
                                    </p:animEffect>
                                  </p:childTnLst>
                                </p:cTn>
                              </p:par>
                            </p:childTnLst>
                          </p:cTn>
                        </p:par>
                        <p:par>
                          <p:cTn id="32" fill="hold">
                            <p:stCondLst>
                              <p:cond delay="3500"/>
                            </p:stCondLst>
                            <p:childTnLst>
                              <p:par>
                                <p:cTn id="33" presetID="1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slide(fromLeft)">
                                      <p:cBhvr>
                                        <p:cTn id="35" dur="500"/>
                                        <p:tgtEl>
                                          <p:spTgt spid="32"/>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slide(fromLeft)">
                                      <p:cBhvr>
                                        <p:cTn id="39" dur="500"/>
                                        <p:tgtEl>
                                          <p:spTgt spid="33"/>
                                        </p:tgtEl>
                                      </p:cBhvr>
                                    </p:animEffect>
                                  </p:childTnLst>
                                </p:cTn>
                              </p:par>
                            </p:childTnLst>
                          </p:cTn>
                        </p:par>
                        <p:par>
                          <p:cTn id="40" fill="hold">
                            <p:stCondLst>
                              <p:cond delay="4500"/>
                            </p:stCondLst>
                            <p:childTnLst>
                              <p:par>
                                <p:cTn id="41" presetID="1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slide(fromLeft)">
                                      <p:cBhvr>
                                        <p:cTn id="43" dur="500"/>
                                        <p:tgtEl>
                                          <p:spTgt spid="34"/>
                                        </p:tgtEl>
                                      </p:cBhvr>
                                    </p:animEffect>
                                  </p:childTnLst>
                                </p:cTn>
                              </p:par>
                            </p:childTnLst>
                          </p:cTn>
                        </p:par>
                        <p:par>
                          <p:cTn id="44" fill="hold">
                            <p:stCondLst>
                              <p:cond delay="5000"/>
                            </p:stCondLst>
                            <p:childTnLst>
                              <p:par>
                                <p:cTn id="45" presetID="12" presetClass="entr" presetSubtype="8"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slide(fromLeft)">
                                      <p:cBhvr>
                                        <p:cTn id="47" dur="500"/>
                                        <p:tgtEl>
                                          <p:spTgt spid="35"/>
                                        </p:tgtEl>
                                      </p:cBhvr>
                                    </p:animEffect>
                                  </p:childTnLst>
                                </p:cTn>
                              </p:par>
                            </p:childTnLst>
                          </p:cTn>
                        </p:par>
                        <p:par>
                          <p:cTn id="48" fill="hold">
                            <p:stCondLst>
                              <p:cond delay="5500"/>
                            </p:stCondLst>
                            <p:childTnLst>
                              <p:par>
                                <p:cTn id="49" presetID="1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slide(fromLeft)">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1705</TotalTime>
  <Pages>0</Pages>
  <Words>2153</Words>
  <Characters>0</Characters>
  <Application>Microsoft Macintosh PowerPoint</Application>
  <PresentationFormat>Custom</PresentationFormat>
  <Lines>0</Lines>
  <Paragraphs>128</Paragraphs>
  <Slides>17</Slides>
  <Notes>16</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Extension Tasks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p:keywords/>
  <dc:description/>
  <cp:lastModifiedBy>Eric Milou</cp:lastModifiedBy>
  <cp:revision>72</cp:revision>
  <dcterms:created xsi:type="dcterms:W3CDTF">2013-11-18T00:42:57Z</dcterms:created>
  <dcterms:modified xsi:type="dcterms:W3CDTF">2014-03-04T13:07:57Z</dcterms:modified>
</cp:coreProperties>
</file>