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66" r:id="rId2"/>
    <p:sldId id="258" r:id="rId3"/>
    <p:sldId id="280" r:id="rId4"/>
    <p:sldId id="259" r:id="rId5"/>
    <p:sldId id="271" r:id="rId6"/>
    <p:sldId id="285" r:id="rId7"/>
    <p:sldId id="282" r:id="rId8"/>
    <p:sldId id="281" r:id="rId9"/>
    <p:sldId id="270" r:id="rId10"/>
    <p:sldId id="283" r:id="rId11"/>
    <p:sldId id="284" r:id="rId12"/>
    <p:sldId id="274" r:id="rId13"/>
    <p:sldId id="273" r:id="rId14"/>
    <p:sldId id="275" r:id="rId15"/>
    <p:sldId id="277" r:id="rId16"/>
    <p:sldId id="278" r:id="rId17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42" autoAdjust="0"/>
    <p:restoredTop sz="69139" autoAdjust="0"/>
  </p:normalViewPr>
  <p:slideViewPr>
    <p:cSldViewPr>
      <p:cViewPr>
        <p:scale>
          <a:sx n="45" d="100"/>
          <a:sy n="45" d="100"/>
        </p:scale>
        <p:origin x="-2088" y="-8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0394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Relationship Id="rId3" Type="http://schemas.openxmlformats.org/officeDocument/2006/relationships/hyperlink" Target="http://www.corestandards.org/Math/Content/1/NBT/C/4/" TargetMode="Externa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://livepage.apple.com/" TargetMode="Externa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b="1" dirty="0">
                <a:latin typeface="Verdana" charset="0"/>
                <a:ea typeface="Verdana" charset="0"/>
                <a:cs typeface="Verdana" charset="0"/>
                <a:sym typeface="Verdana" charset="0"/>
              </a:rPr>
              <a:t>Summary: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  <a:sym typeface="Verdana" charset="0"/>
              </a:rPr>
              <a:t> Students are going to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discover how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many </a:t>
            </a:r>
            <a:r>
              <a:rPr lang="en-US" sz="1400" baseline="0" dirty="0" err="1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CapriSun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pouches are left on the table using place value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.</a:t>
            </a:r>
          </a:p>
          <a:p>
            <a:pPr eaLnBrk="1" hangingPunct="1"/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Concept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  <a:sym typeface="Verdana" charset="0"/>
              </a:rPr>
              <a:t>: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Place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Value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Standard: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</a:t>
            </a:r>
            <a:r>
              <a:rPr lang="en-US" sz="1400" dirty="0" smtClean="0">
                <a:hlinkClick r:id="rId3"/>
              </a:rPr>
              <a:t>CCSS.Math.Content.1.NBT.C.4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Time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  <a:sym typeface="Verdana" charset="0"/>
              </a:rPr>
              <a:t>: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  <a:sym typeface="Verdana" charset="0"/>
              </a:rPr>
              <a:t>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30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  <a:sym typeface="Verdana" charset="0"/>
              </a:rPr>
              <a:t>minutes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.</a:t>
            </a:r>
          </a:p>
          <a:p>
            <a:pPr eaLnBrk="1" hangingPunct="1"/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Materials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  <a:sym typeface="Verdana" charset="0"/>
              </a:rPr>
              <a:t>: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  <a:sym typeface="Verdana" charset="0"/>
              </a:rPr>
              <a:t> Three-act handout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.</a:t>
            </a:r>
          </a:p>
          <a:p>
            <a:pPr eaLnBrk="1" hangingPunct="1"/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Note:  This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slide is not necessary for students to see.</a:t>
            </a:r>
            <a:endParaRPr lang="en-US" sz="1400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endParaRPr lang="en-US" sz="1400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Goal:</a:t>
            </a:r>
            <a:r>
              <a:rPr lang="en-US" sz="14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  <a:sym typeface="Verdana" charset="0"/>
              </a:rPr>
              <a:t>goal of this slide is to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show the students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each box in groups of 10 and loose pouches.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endParaRPr lang="en-US" sz="1400" u="sng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r>
              <a:rPr lang="en-US" sz="1400" b="1" u="sng" dirty="0">
                <a:latin typeface="Verdana" charset="0"/>
                <a:ea typeface="Verdana" charset="0"/>
                <a:cs typeface="Verdana" charset="0"/>
                <a:sym typeface="Verdana" charset="0"/>
              </a:rPr>
              <a:t>Teaching </a:t>
            </a:r>
            <a:r>
              <a:rPr lang="en-US" sz="1400" b="1" u="sng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Moves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 typeface="Verdana" charset="0"/>
              <a:buChar char="•"/>
              <a:tabLst/>
              <a:defRPr/>
            </a:pP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Announce to the students “We will begin</a:t>
            </a:r>
            <a:r>
              <a:rPr lang="en-US" sz="14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counting them by 10’s”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 typeface="Verdana" charset="0"/>
              <a:buChar char="•"/>
              <a:tabLst/>
              <a:defRPr/>
            </a:pPr>
            <a:r>
              <a:rPr lang="en-US" sz="14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Move to the next slide to show counting!</a:t>
            </a:r>
            <a:endParaRPr lang="en-US" sz="1400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endParaRPr lang="en-US" sz="22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Goal:</a:t>
            </a:r>
            <a:r>
              <a:rPr lang="en-US" sz="14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  <a:sym typeface="Verdana" charset="0"/>
              </a:rPr>
              <a:t>goal of this slide is to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confirm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that the students have reached the correct answer or the correct approach to solving the problem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. </a:t>
            </a:r>
          </a:p>
          <a:p>
            <a:pPr eaLnBrk="1" hangingPunct="1"/>
            <a:endParaRPr lang="en-US" sz="1400" u="sng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r>
              <a:rPr lang="en-US" sz="1400" b="1" u="sng" dirty="0">
                <a:latin typeface="Verdana" charset="0"/>
                <a:ea typeface="Verdana" charset="0"/>
                <a:cs typeface="Verdana" charset="0"/>
                <a:sym typeface="Verdana" charset="0"/>
              </a:rPr>
              <a:t>Teaching </a:t>
            </a:r>
            <a:r>
              <a:rPr lang="en-US" sz="1400" b="1" u="sng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Moves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 typeface="Verdana" charset="0"/>
              <a:buChar char="•"/>
              <a:tabLst/>
              <a:defRPr/>
            </a:pP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Ask students to </a:t>
            </a:r>
            <a:r>
              <a:rPr lang="en-US" sz="1400" b="1" dirty="0">
                <a:latin typeface="Verdana" charset="0"/>
                <a:ea typeface="Verdana" charset="0"/>
                <a:cs typeface="Verdana" charset="0"/>
                <a:sym typeface="Verdana" charset="0"/>
              </a:rPr>
              <a:t>share </a:t>
            </a: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thoughts.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Could they do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this again with a different problem?</a:t>
            </a:r>
            <a:endParaRPr lang="en-US" sz="1400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endParaRPr lang="en-US" sz="22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Goal: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  <a:sym typeface="Verdana" charset="0"/>
              </a:rPr>
              <a:t>goal of this slide is to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extend the mathematics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already discovered/learned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. Use this for early finishers or after the whole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class has completed Act 3.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endParaRPr lang="en-US" sz="1400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r>
              <a:rPr lang="en-US" sz="1400" b="1" u="sng" dirty="0">
                <a:latin typeface="Verdana" charset="0"/>
                <a:ea typeface="Verdana" charset="0"/>
                <a:cs typeface="Verdana" charset="0"/>
                <a:sym typeface="Verdana" charset="0"/>
              </a:rPr>
              <a:t>Teaching </a:t>
            </a:r>
            <a:r>
              <a:rPr lang="en-US" sz="1400" b="1" u="sng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Moves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>
              <a:buSzPct val="125000"/>
              <a:buFont typeface="Verdana" charset="0"/>
              <a:buChar char="•"/>
            </a:pP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Have students create their own problem.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Encourage students to work backwards through the algorithm to discover different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strategies to solving the problem. </a:t>
            </a:r>
            <a:endParaRPr lang="en-US" sz="1400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Goal: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  <a:sym typeface="Verdana" charset="0"/>
              </a:rPr>
              <a:t>goal of this slide is to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extend the mathematics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already discovered/learned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. Use this for early finishers or after the whole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class has completed Act 3.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endParaRPr lang="en-US" sz="1400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r>
              <a:rPr lang="en-US" sz="1400" b="1" u="sng" dirty="0">
                <a:latin typeface="Verdana" charset="0"/>
                <a:ea typeface="Verdana" charset="0"/>
                <a:cs typeface="Verdana" charset="0"/>
                <a:sym typeface="Verdana" charset="0"/>
              </a:rPr>
              <a:t>Teaching </a:t>
            </a:r>
            <a:r>
              <a:rPr lang="en-US" sz="1400" b="1" u="sng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Moves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>
              <a:buSzPct val="125000"/>
              <a:buFont typeface="Verdana" charset="0"/>
              <a:buChar char="•"/>
            </a:pP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Have students create their own problem.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Encourage students to work backwards through the algorithm to discover different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strategies to solving the problem.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 typeface="Verdana" charset="0"/>
              <a:buChar char="•"/>
              <a:tabLst/>
              <a:defRPr/>
            </a:pPr>
            <a:r>
              <a:rPr lang="en-US" sz="14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Bring </a:t>
            </a:r>
            <a:r>
              <a:rPr lang="en-US" sz="1400" b="1" baseline="0" dirty="0" err="1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CapriSuns</a:t>
            </a:r>
            <a:r>
              <a:rPr lang="en-US" sz="14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to class in an ice chest. </a:t>
            </a:r>
            <a:r>
              <a:rPr lang="en-US" sz="1400" b="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C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hange the numbers on this slide according to how many boxes and students you have. This would allow students to physically interact and see the solution. 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>
              <a:buSzPct val="125000"/>
              <a:buFont typeface="Verdana" charset="0"/>
              <a:buChar char="•"/>
            </a:pPr>
            <a:endParaRPr lang="en-US" sz="1400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Goal:</a:t>
            </a:r>
            <a:r>
              <a:rPr lang="en-US" sz="14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 goal of this slide is to show student work and solution strategies.</a:t>
            </a:r>
          </a:p>
          <a:p>
            <a:pPr eaLnBrk="1" hangingPunct="1"/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r>
              <a:rPr lang="en-US" sz="1400" b="1" u="sng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Teaching Moves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>
              <a:buSzPct val="125000"/>
              <a:buFont typeface="Verdana" charset="0"/>
              <a:buChar char="•"/>
            </a:pP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Share student work.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Compare the work of your students to the work here. </a:t>
            </a:r>
            <a:endParaRPr lang="en-US" sz="1400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Goal:</a:t>
            </a:r>
          </a:p>
          <a:p>
            <a:pPr eaLnBrk="1" hangingPunct="1"/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 goal of this slide is to show student work and solution strategies.</a:t>
            </a:r>
          </a:p>
          <a:p>
            <a:pPr eaLnBrk="1" hangingPunct="1"/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Teaching Moves:</a:t>
            </a:r>
          </a:p>
          <a:p>
            <a:pPr eaLnBrk="1" hangingPunct="1"/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>
              <a:buSzPct val="125000"/>
              <a:buFont typeface="Verdana" charset="0"/>
              <a:buChar char="•"/>
            </a:pP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Share student work.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Compare the work of your students to the work here. </a:t>
            </a:r>
            <a:endParaRPr lang="en-US" sz="1400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Goal:</a:t>
            </a:r>
            <a:r>
              <a:rPr lang="en-US" sz="14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  <a:sym typeface="Verdana" charset="0"/>
              </a:rPr>
              <a:t>goal of this slide is to establish the context of the problem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and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eventually settle on wanting to know, “How many pouches are there all left on the table?”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endParaRPr lang="en-US" sz="1400" u="sng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r>
              <a:rPr lang="en-US" sz="1400" b="1" u="sng" dirty="0">
                <a:latin typeface="Verdana" charset="0"/>
                <a:ea typeface="Verdana" charset="0"/>
                <a:cs typeface="Verdana" charset="0"/>
                <a:sym typeface="Verdana" charset="0"/>
              </a:rPr>
              <a:t>Teaching </a:t>
            </a:r>
            <a:r>
              <a:rPr lang="en-US" sz="1400" b="1" u="sng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Moves</a:t>
            </a:r>
            <a:endParaRPr lang="en-US" sz="1400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>
              <a:buSzPct val="125000"/>
              <a:buFont typeface="Verdana" charset="0"/>
              <a:buChar char="•"/>
            </a:pPr>
            <a:r>
              <a:rPr lang="en-US" sz="1400" b="1" dirty="0">
                <a:latin typeface="Verdana" charset="0"/>
                <a:ea typeface="Verdana" charset="0"/>
                <a:cs typeface="Verdana" charset="0"/>
                <a:sym typeface="Verdana" charset="0"/>
              </a:rPr>
              <a:t>Play the video.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  <a:sym typeface="Verdana" charset="0"/>
              </a:rPr>
              <a:t>Introduce it by saying something quick and informal like, “Here’s a video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that looks fun.”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  <a:sym typeface="Verdana" charset="0"/>
              </a:rPr>
              <a:t>Avoid announcing mathematical objectives or academic vocabulary at this stage. Our goal here is to keep the task concrete and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intuitive. </a:t>
            </a:r>
            <a:endParaRPr lang="en-US" sz="1400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12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Goal:</a:t>
            </a:r>
            <a:r>
              <a:rPr lang="en-US" sz="12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</a:t>
            </a:r>
            <a:r>
              <a:rPr lang="en-US" sz="12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 goal of this slide is to establish the context of the problem and pose the task:</a:t>
            </a:r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“How many pouches are </a:t>
            </a:r>
            <a:r>
              <a:rPr lang="en-US" sz="12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left</a:t>
            </a:r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on the table?”</a:t>
            </a:r>
          </a:p>
          <a:p>
            <a:pPr eaLnBrk="1" hangingPunct="1"/>
            <a:endParaRPr lang="en-US" sz="12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r>
              <a:rPr lang="en-US" sz="12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Some of the questions students</a:t>
            </a:r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might pose are: </a:t>
            </a:r>
          </a:p>
          <a:p>
            <a:pPr eaLnBrk="1" hangingPunct="1"/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“How many </a:t>
            </a:r>
            <a:r>
              <a:rPr lang="en-US" sz="1200" baseline="0" dirty="0" err="1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Caprisuns</a:t>
            </a:r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are placed on the table at the beginning?”  </a:t>
            </a:r>
          </a:p>
          <a:p>
            <a:pPr eaLnBrk="1" hangingPunct="1"/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“How many pouches are in each box?” </a:t>
            </a:r>
          </a:p>
          <a:p>
            <a:pPr eaLnBrk="1" hangingPunct="1"/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“How many pouches did the students take off the table?” </a:t>
            </a:r>
          </a:p>
          <a:p>
            <a:pPr eaLnBrk="1" hangingPunct="1"/>
            <a:r>
              <a:rPr lang="en-US" sz="12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“How many pouches are left at the end?”  </a:t>
            </a:r>
            <a:endParaRPr lang="en-US" sz="12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b="1" u="none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Goal:</a:t>
            </a:r>
            <a:r>
              <a:rPr lang="en-US" sz="1400" b="1" u="none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</a:t>
            </a:r>
            <a:r>
              <a:rPr lang="en-US" sz="1400" u="none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 </a:t>
            </a:r>
            <a:r>
              <a:rPr lang="en-US" sz="1400" u="none" dirty="0">
                <a:latin typeface="Verdana" charset="0"/>
                <a:ea typeface="Verdana" charset="0"/>
                <a:cs typeface="Verdana" charset="0"/>
                <a:sym typeface="Verdana" charset="0"/>
              </a:rPr>
              <a:t>goal of this slide is to ask students to apply their intuition and guess an answer. After this slide, students may want to know which of them guessed correctly.</a:t>
            </a:r>
          </a:p>
          <a:p>
            <a:pPr eaLnBrk="1" hangingPunct="1"/>
            <a:endParaRPr lang="en-US" sz="1400" u="sng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r>
              <a:rPr lang="en-US" sz="1400" b="1" u="sng" dirty="0">
                <a:latin typeface="Verdana" charset="0"/>
                <a:ea typeface="Verdana" charset="0"/>
                <a:cs typeface="Verdana" charset="0"/>
                <a:sym typeface="Verdana" charset="0"/>
              </a:rPr>
              <a:t>Teaching </a:t>
            </a:r>
            <a:r>
              <a:rPr lang="en-US" sz="1400" b="1" u="sng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Moves</a:t>
            </a:r>
            <a:endParaRPr lang="en-US" sz="1400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Take a class-wide poll of guesses.</a:t>
            </a:r>
            <a:r>
              <a:rPr lang="en-US" sz="16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Start by guiding</a:t>
            </a:r>
            <a:r>
              <a:rPr lang="en-US" sz="16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the students to a boundary, guesses that are too high and guesses that are too low.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Ask for some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students to share their guesses with the whole class. Use the highest and lowest guesses to create a number line. 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>
              <a:buSzPct val="125000"/>
              <a:buFont typeface="Verdana" charset="0"/>
              <a:buChar char="•"/>
            </a:pP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Ask students to write down guesses.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Say, “Would you please write down on a sticky note the number of pouches you think are left on the table?”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 typeface="Verdana" charset="0"/>
              <a:buChar char="•"/>
              <a:tabLst/>
              <a:defRPr/>
            </a:pP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Ask students to walk to the board and place</a:t>
            </a:r>
            <a:r>
              <a:rPr lang="en-US" sz="14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their sticky notes on a number line</a:t>
            </a: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.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“Share your guess on the number line.” </a:t>
            </a:r>
          </a:p>
          <a:p>
            <a:pPr eaLnBrk="1" hangingPunct="1"/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>
              <a:buSzPct val="125000"/>
              <a:buFont typeface="Verdana" charset="0"/>
              <a:buChar char="•"/>
            </a:pP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Make a list of information requested.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Ask students to share the information they want. Write suggestions on the board next to the owner’s name. </a:t>
            </a:r>
          </a:p>
          <a:p>
            <a:pPr eaLnBrk="1" hangingPunct="1">
              <a:buSzPct val="125000"/>
              <a:buFont typeface="Verdana" charset="0"/>
              <a:buChar char="•"/>
            </a:pPr>
            <a:r>
              <a:rPr lang="en-US" sz="1400" b="1" u="sng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 goal here isn’t to pass judgment on good and bad suggestions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. It’s to collect student ideas. There’s no need to collect every student’s idea, though. Once you’ve recorded a broad cross-section of the class’ ideas, cut the process short.</a:t>
            </a:r>
          </a:p>
          <a:p>
            <a:pPr eaLnBrk="1" hangingPunct="1">
              <a:buSzPct val="125000"/>
              <a:buFont typeface="Verdana" charset="0"/>
              <a:buChar char="•"/>
            </a:pP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Push students for precision.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See the interesting outcomes below and how you might respond. As you pull and tug on certain students’ responses, put a star or some mark next to the suggestion to illustrate that you’ve addressed it. It isn’t necessary to address all of them.</a:t>
            </a:r>
          </a:p>
          <a:p>
            <a:pPr eaLnBrk="1" hangingPunct="1"/>
            <a:endParaRPr lang="en-US" sz="1400" u="sng" dirty="0" smtClean="0">
              <a:latin typeface="Verdana" charset="0"/>
              <a:ea typeface="Verdana" charset="0"/>
              <a:cs typeface="Verdana" charset="0"/>
              <a:sym typeface="Verdana" charset="0"/>
              <a:hlinkClick r:id="rId3"/>
            </a:endParaRPr>
          </a:p>
          <a:p>
            <a:pPr eaLnBrk="1" hangingPunct="1"/>
            <a:r>
              <a:rPr lang="en-US" sz="1400" b="1" u="sng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Need to Know: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 typeface="Verdana" charset="0"/>
              <a:buChar char="•"/>
              <a:tabLst/>
              <a:defRPr/>
            </a:pP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 students need</a:t>
            </a:r>
            <a:r>
              <a:rPr lang="en-US" sz="14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to know how many </a:t>
            </a:r>
            <a:r>
              <a:rPr lang="en-US" sz="1400" b="1" baseline="0" dirty="0" err="1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CapriSun</a:t>
            </a:r>
            <a:r>
              <a:rPr lang="en-US" sz="14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boxes were put on the table. </a:t>
            </a:r>
            <a:r>
              <a:rPr lang="en-US" sz="1400" b="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This number will include the box that was opened and dumped onto the table. </a:t>
            </a:r>
            <a:endParaRPr lang="en-US" sz="1400" b="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 typeface="Verdana" charset="0"/>
              <a:buChar char="•"/>
              <a:tabLst/>
              <a:defRPr/>
            </a:pP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 students will need to know how many pouches of </a:t>
            </a:r>
            <a:r>
              <a:rPr lang="en-US" sz="1400" b="1" dirty="0" err="1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CapriSun</a:t>
            </a: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are in each box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.  They can’t accurately guess the number of drinks 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that are on the table without crucial information.  Have students pair and share a guess about the number of drinks in each box.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 typeface="Verdana" charset="0"/>
              <a:buChar char="•"/>
              <a:tabLst/>
              <a:defRPr/>
            </a:pPr>
            <a:r>
              <a:rPr lang="en-US" sz="14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They also need to know how many pouches of </a:t>
            </a:r>
            <a:r>
              <a:rPr lang="en-US" sz="1400" b="1" baseline="0" dirty="0" err="1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CapriSuns</a:t>
            </a:r>
            <a:r>
              <a:rPr lang="en-US" sz="14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are taken off of the table. </a:t>
            </a:r>
            <a:r>
              <a:rPr lang="en-US" sz="1400" b="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Allow time for the students to quickly pair and share or popcorn answer this question.</a:t>
            </a:r>
            <a:endParaRPr lang="en-US" sz="1400" b="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 typeface="Verdana" charset="0"/>
              <a:buChar char="•"/>
              <a:tabLst/>
              <a:defRPr/>
            </a:pP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 class should be divided.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The video intends to engage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students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. The ideal outcome has the class with a wide range of answers.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 You may want to discuss why some answers are too small or others are too big.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>
              <a:buSzPct val="125000"/>
              <a:buFont typeface="Verdana" charset="0"/>
              <a:buNone/>
            </a:pP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  <a:hlinkClick r:id="rId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Goal:</a:t>
            </a:r>
            <a:r>
              <a:rPr lang="en-US" sz="14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 goal of the next 3 slides is to give students the information you’ve settled on as the necessary tools to solve the problem. </a:t>
            </a:r>
          </a:p>
          <a:p>
            <a:pPr eaLnBrk="1" hangingPunct="1"/>
            <a:endParaRPr lang="en-US" sz="1400" u="sng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r>
              <a:rPr lang="en-US" sz="1400" b="1" u="sng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Teaching Moves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>
              <a:buSzPct val="125000"/>
              <a:buFont typeface="Verdana" charset="0"/>
              <a:buChar char="•"/>
            </a:pP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Give students some time to struggle.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Say, “Okay, you guys asked for this information because you had some rough, fuzzy plan for it. I want you to take a minute to work on your own and put that plan into action.”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 typeface="Verdana" charset="0"/>
              <a:buChar char="•"/>
              <a:tabLst/>
              <a:defRPr/>
            </a:pP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Ask students to share ideas with their neighbors.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 typeface="Verdana" charset="0"/>
              <a:buChar char="•"/>
              <a:tabLst/>
              <a:defRPr/>
            </a:pP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Ask students what other information is important.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Ask, “What other information would be useful here and how would you get it? Would you write down some ideas for yourself on your handout?”</a:t>
            </a:r>
          </a:p>
          <a:p>
            <a:pPr eaLnBrk="1" hangingPunct="1"/>
            <a:endParaRPr lang="en-US" sz="2200" dirty="0" smtClean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  <a:p>
            <a:pPr eaLnBrk="1" hangingPunct="1"/>
            <a:r>
              <a:rPr lang="en-US" sz="1400" b="1" u="sng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Interesting Outcomes</a:t>
            </a:r>
          </a:p>
          <a:p>
            <a:pPr eaLnBrk="1" hangingPunct="1">
              <a:buSzPct val="125000"/>
              <a:buFont typeface="Verdana" charset="0"/>
              <a:buChar char="•"/>
            </a:pP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Students don’t solve the problem.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In this case we’ll discuss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more strategies and use “the art of questioning.”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>
              <a:buSzPct val="125000"/>
              <a:buFont typeface="Verdana" charset="0"/>
              <a:buChar char="•"/>
            </a:pPr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Some students solve the problem.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This is always a possibility. If a student solves the task quickly, pose one of the extension questions we’ve included in later slides.</a:t>
            </a:r>
            <a:endParaRPr lang="en-US" sz="1400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Goal:</a:t>
            </a:r>
            <a:r>
              <a:rPr lang="en-US" sz="14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 goal of the next 3 slides is to give students the information you’ve settled on as the necessary tools to solve the problem. </a:t>
            </a:r>
          </a:p>
          <a:p>
            <a:pPr eaLnBrk="1" hangingPunct="1"/>
            <a:endParaRPr lang="en-US" sz="1400" u="sng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r>
              <a:rPr lang="en-US" sz="1400" b="1" u="sng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Teaching Moves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25000"/>
              <a:buFont typeface="Verdana" charset="0"/>
              <a:buChar char="•"/>
              <a:tabLst/>
              <a:defRPr/>
            </a:pPr>
            <a:r>
              <a:rPr lang="en-US" sz="1400" b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This</a:t>
            </a:r>
            <a:r>
              <a:rPr lang="en-US" sz="1400" b="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would be a good time to introduce math terms.</a:t>
            </a:r>
            <a:endParaRPr lang="en-US" sz="1400" b="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endParaRPr lang="en-US" sz="1400" dirty="0">
              <a:latin typeface="Verdana" charset="0"/>
              <a:ea typeface="Verdana" charset="0"/>
              <a:cs typeface="Verdana" charset="0"/>
              <a:sym typeface="Verdana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Goal:</a:t>
            </a:r>
            <a:r>
              <a:rPr lang="en-US" sz="14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 goal of this slide is for students to see that the number of pouches in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each box in addition to the number of boxes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are both necessary to get an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accurate answer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. Furthermore, it might prove useful for students to know how many kids come in and take a drink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.</a:t>
            </a:r>
          </a:p>
          <a:p>
            <a:pPr eaLnBrk="1" hangingPunct="1"/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Goal:</a:t>
            </a:r>
            <a:r>
              <a:rPr lang="en-US" sz="14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 goal of this slide is for students to understand that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they also need the number of pouches taken off of the table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to get an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accurate answer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. </a:t>
            </a:r>
            <a:endParaRPr lang="en-US" sz="1400" baseline="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(This slide is intentional left blank)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endParaRPr lang="en-US" sz="1400" b="1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r>
              <a:rPr lang="en-US" sz="1400" b="1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Goal:</a:t>
            </a:r>
            <a:r>
              <a:rPr lang="en-US" sz="1400" b="1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The 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  <a:sym typeface="Verdana" charset="0"/>
              </a:rPr>
              <a:t>goal of this slide is for students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to work on possible solutions.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See student</a:t>
            </a:r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work for possible solutions.</a:t>
            </a:r>
            <a:endParaRPr lang="en-US" sz="1400" dirty="0" smtClean="0">
              <a:latin typeface="Verdana" charset="0"/>
              <a:ea typeface="Verdana" charset="0"/>
              <a:cs typeface="Verdana" charset="0"/>
              <a:sym typeface="Verdana" charset="0"/>
            </a:endParaRPr>
          </a:p>
          <a:p>
            <a:pPr eaLnBrk="1" hangingPunct="1"/>
            <a:r>
              <a:rPr lang="en-US" sz="1400" baseline="0" dirty="0" smtClean="0">
                <a:latin typeface="Verdana" charset="0"/>
                <a:ea typeface="Verdana" charset="0"/>
                <a:cs typeface="Verdana" charset="0"/>
                <a:sym typeface="Verdana" charset="0"/>
              </a:rPr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.pn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2.pn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4" Type="http://schemas.openxmlformats.org/officeDocument/2006/relationships/video" Target="../media/media1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1" Type="http://schemas.microsoft.com/office/2007/relationships/media" Target="file://localhost/Users/uca/Dropbox/3%20Act%20Tasks_final_k-2/act1_gradek.mp4" TargetMode="External"/><Relationship Id="rId2" Type="http://schemas.openxmlformats.org/officeDocument/2006/relationships/video" Target="file://localhost/Users/uca/Dropbox/3%20Act%20Tasks_final_k-2/act1_gradek.mp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/>
          </p:cNvSpPr>
          <p:nvPr/>
        </p:nvSpPr>
        <p:spPr bwMode="auto">
          <a:xfrm>
            <a:off x="868363" y="3498850"/>
            <a:ext cx="93091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7200" b="1" dirty="0" smtClean="0">
                <a:solidFill>
                  <a:srgbClr val="FEFFFE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Thirsty Values</a:t>
            </a:r>
            <a:endParaRPr lang="en-US" sz="7200" b="1" dirty="0">
              <a:solidFill>
                <a:srgbClr val="FEFFFE"/>
              </a:solidFill>
              <a:latin typeface="Georgia" charset="0"/>
              <a:ea typeface="Georgia" charset="0"/>
              <a:cs typeface="Georgia" charset="0"/>
              <a:sym typeface="Georgia" charset="0"/>
            </a:endParaRPr>
          </a:p>
        </p:txBody>
      </p:sp>
      <p:sp>
        <p:nvSpPr>
          <p:cNvPr id="14339" name="Rectangle 2"/>
          <p:cNvSpPr>
            <a:spLocks/>
          </p:cNvSpPr>
          <p:nvPr/>
        </p:nvSpPr>
        <p:spPr bwMode="auto">
          <a:xfrm>
            <a:off x="939800" y="4709755"/>
            <a:ext cx="5708871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 smtClean="0">
                <a:solidFill>
                  <a:srgbClr val="E0E0E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Linda Griffith and Jamie Mullins</a:t>
            </a:r>
            <a:endParaRPr lang="en-US" sz="3200" dirty="0">
              <a:solidFill>
                <a:srgbClr val="E0E0E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711200" y="8458200"/>
            <a:ext cx="104394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 smtClean="0">
                <a:solidFill>
                  <a:srgbClr val="E0E0E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See presenter notes for goals, notes, and teaching moves</a:t>
            </a:r>
            <a:endParaRPr lang="en-US" sz="2400" dirty="0">
              <a:solidFill>
                <a:srgbClr val="E0E0E0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t3_grade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b="6667"/>
          <a:stretch>
            <a:fillRect/>
          </a:stretch>
        </p:blipFill>
        <p:spPr bwMode="auto">
          <a:xfrm>
            <a:off x="406400" y="1295400"/>
            <a:ext cx="1219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73200" y="5943600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Heavy" pitchFamily="34" charset="0"/>
              </a:rPr>
              <a:t>10</a:t>
            </a:r>
            <a:endParaRPr lang="en-US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3200" y="5105400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Heavy" pitchFamily="34" charset="0"/>
              </a:rPr>
              <a:t>20</a:t>
            </a:r>
            <a:endParaRPr lang="en-US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3200" y="4214336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Heavy" pitchFamily="34" charset="0"/>
              </a:rPr>
              <a:t>30</a:t>
            </a:r>
            <a:endParaRPr lang="en-US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3400" y="4214336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Heavy" pitchFamily="34" charset="0"/>
              </a:rPr>
              <a:t>40</a:t>
            </a:r>
            <a:endParaRPr lang="en-US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3400" y="5029200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Heavy" pitchFamily="34" charset="0"/>
              </a:rPr>
              <a:t>50</a:t>
            </a:r>
            <a:endParaRPr lang="en-US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3400" y="5966936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Heavy" pitchFamily="34" charset="0"/>
              </a:rPr>
              <a:t>60</a:t>
            </a:r>
            <a:endParaRPr lang="en-US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3600" y="5943600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Heavy" pitchFamily="34" charset="0"/>
              </a:rPr>
              <a:t>70</a:t>
            </a:r>
            <a:endParaRPr lang="en-US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3600" y="5052536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Heavy" pitchFamily="34" charset="0"/>
              </a:rPr>
              <a:t>80</a:t>
            </a:r>
            <a:endParaRPr lang="en-US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3600" y="4191000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Heavy" pitchFamily="34" charset="0"/>
              </a:rPr>
              <a:t>90</a:t>
            </a:r>
            <a:endParaRPr lang="en-US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97600" y="5052536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Heavy" pitchFamily="34" charset="0"/>
              </a:rPr>
              <a:t>100</a:t>
            </a:r>
            <a:endParaRPr lang="en-US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97600" y="5943600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Heavy" pitchFamily="34" charset="0"/>
              </a:rPr>
              <a:t>110</a:t>
            </a:r>
            <a:endParaRPr lang="en-US" dirty="0">
              <a:solidFill>
                <a:schemeClr val="bg1"/>
              </a:solidFill>
              <a:latin typeface="Franklin Gothic Heavy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3000" y="610618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99"/>
                </a:solidFill>
                <a:latin typeface="Franklin Gothic Heavy" pitchFamily="34" charset="0"/>
              </a:rPr>
              <a:t>111</a:t>
            </a:r>
            <a:endParaRPr lang="en-US" sz="2800" dirty="0">
              <a:solidFill>
                <a:srgbClr val="FFFF99"/>
              </a:solidFill>
              <a:latin typeface="Franklin Gothic Heavy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02600" y="633478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99"/>
                </a:solidFill>
                <a:latin typeface="Franklin Gothic Heavy" pitchFamily="34" charset="0"/>
              </a:rPr>
              <a:t>112</a:t>
            </a:r>
            <a:endParaRPr lang="en-US" sz="2800" dirty="0">
              <a:solidFill>
                <a:srgbClr val="FFFF99"/>
              </a:solidFill>
              <a:latin typeface="Franklin Gothic Heavy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12200" y="610618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99"/>
                </a:solidFill>
                <a:latin typeface="Franklin Gothic Heavy" pitchFamily="34" charset="0"/>
              </a:rPr>
              <a:t>113</a:t>
            </a:r>
            <a:endParaRPr lang="en-US" sz="2800" dirty="0">
              <a:solidFill>
                <a:srgbClr val="FFFF99"/>
              </a:solidFill>
              <a:latin typeface="Franklin Gothic Heavy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45600" y="633478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99"/>
                </a:solidFill>
                <a:latin typeface="Franklin Gothic Heavy" pitchFamily="34" charset="0"/>
              </a:rPr>
              <a:t>114</a:t>
            </a:r>
            <a:endParaRPr lang="en-US" sz="2800" dirty="0">
              <a:solidFill>
                <a:srgbClr val="FFFF99"/>
              </a:solidFill>
              <a:latin typeface="Franklin Gothic Heavy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79000" y="610618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99"/>
                </a:solidFill>
                <a:latin typeface="Franklin Gothic Heavy" pitchFamily="34" charset="0"/>
              </a:rPr>
              <a:t>115</a:t>
            </a:r>
            <a:endParaRPr lang="en-US" sz="2800" dirty="0">
              <a:solidFill>
                <a:srgbClr val="FFFF99"/>
              </a:solidFill>
              <a:latin typeface="Franklin Gothic Heavy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12400" y="633478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99"/>
                </a:solidFill>
                <a:latin typeface="Franklin Gothic Heavy" pitchFamily="34" charset="0"/>
              </a:rPr>
              <a:t>116</a:t>
            </a:r>
            <a:endParaRPr lang="en-US" sz="2800" dirty="0">
              <a:solidFill>
                <a:srgbClr val="FFFF99"/>
              </a:solidFill>
              <a:latin typeface="Franklin Gothic Heavy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922000" y="610618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99"/>
                </a:solidFill>
                <a:latin typeface="Franklin Gothic Heavy" pitchFamily="34" charset="0"/>
              </a:rPr>
              <a:t>117</a:t>
            </a:r>
            <a:endParaRPr lang="en-US" sz="2800" dirty="0">
              <a:solidFill>
                <a:srgbClr val="FFFF99"/>
              </a:solidFill>
              <a:latin typeface="Franklin Gothic Heavy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8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0"/>
                            </p:stCondLst>
                            <p:childTnLst>
                              <p:par>
                                <p:cTn id="8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66667E-6 L -6.25E-7 -0.19271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1" grpId="1"/>
      <p:bldP spid="2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Extension Tasks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836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/>
          </p:cNvSpPr>
          <p:nvPr/>
        </p:nvSpPr>
        <p:spPr bwMode="auto">
          <a:xfrm>
            <a:off x="406400" y="3505200"/>
            <a:ext cx="12192000" cy="372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4300" dirty="0" smtClean="0">
                <a:solidFill>
                  <a:srgbClr val="FEFFFE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If you had 85 students, how many boxes of </a:t>
            </a:r>
            <a:r>
              <a:rPr lang="en-US" sz="4300" dirty="0" err="1" smtClean="0">
                <a:solidFill>
                  <a:srgbClr val="FEFFFE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CapriSun</a:t>
            </a:r>
            <a:r>
              <a:rPr lang="en-US" sz="4300" dirty="0" smtClean="0">
                <a:solidFill>
                  <a:srgbClr val="FEFFFE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would you need to buy so that each student has a drink?</a:t>
            </a:r>
          </a:p>
          <a:p>
            <a:pPr algn="l"/>
            <a:r>
              <a:rPr lang="en-US" sz="4300" dirty="0" smtClean="0">
                <a:solidFill>
                  <a:srgbClr val="FEFFFE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How many extra would you have?</a:t>
            </a:r>
          </a:p>
          <a:p>
            <a:pPr algn="l"/>
            <a:endParaRPr lang="en-US" sz="4300" dirty="0" smtClean="0">
              <a:solidFill>
                <a:srgbClr val="FEFFFE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1397000" y="1447800"/>
            <a:ext cx="10439400" cy="12954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lIns="114300" tIns="114300" rIns="114300" bIns="114300" anchor="ctr">
            <a:prstTxWarp prst="textNoShape">
              <a:avLst/>
            </a:prstTxWarp>
          </a:bodyPr>
          <a:lstStyle/>
          <a:p>
            <a:r>
              <a:rPr lang="en-US" sz="5400" dirty="0" smtClean="0">
                <a:solidFill>
                  <a:srgbClr val="FEFFFE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Extension 1</a:t>
            </a:r>
            <a:endParaRPr lang="en-US" sz="5400" dirty="0">
              <a:solidFill>
                <a:srgbClr val="FEFFFE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/>
          </p:cNvSpPr>
          <p:nvPr/>
        </p:nvSpPr>
        <p:spPr bwMode="auto">
          <a:xfrm>
            <a:off x="406400" y="3200400"/>
            <a:ext cx="12192000" cy="372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4300" dirty="0" smtClean="0">
                <a:solidFill>
                  <a:srgbClr val="FEFFFE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If I put 8 boxes of </a:t>
            </a:r>
            <a:r>
              <a:rPr lang="en-US" sz="4300" dirty="0" err="1" smtClean="0">
                <a:solidFill>
                  <a:srgbClr val="FEFFFE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CapriSun</a:t>
            </a:r>
            <a:r>
              <a:rPr lang="en-US" sz="4300" dirty="0" smtClean="0">
                <a:solidFill>
                  <a:srgbClr val="FEFFFE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into an ice chest and gave 6 pouches away before school, how many pouches would I have left in the ice chest?</a:t>
            </a:r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1397000" y="1447800"/>
            <a:ext cx="10439400" cy="12954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lIns="114300" tIns="114300" rIns="114300" bIns="114300" anchor="ctr">
            <a:prstTxWarp prst="textNoShape">
              <a:avLst/>
            </a:prstTxWarp>
          </a:bodyPr>
          <a:lstStyle/>
          <a:p>
            <a:r>
              <a:rPr lang="en-US" sz="5400" dirty="0" smtClean="0">
                <a:solidFill>
                  <a:srgbClr val="FEFFFE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Extension 2</a:t>
            </a:r>
            <a:endParaRPr lang="en-US" sz="5400" dirty="0">
              <a:solidFill>
                <a:srgbClr val="FEFFFE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5940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1168400" y="0"/>
            <a:ext cx="107188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300" dirty="0" smtClean="0">
                <a:solidFill>
                  <a:srgbClr val="FEFFFE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Student Work</a:t>
            </a:r>
            <a:endParaRPr lang="en-US" sz="4300" dirty="0">
              <a:solidFill>
                <a:srgbClr val="FEFFFE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3" name="Picture 2" descr="Grade 1_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00" y="1295399"/>
            <a:ext cx="5791200" cy="7937745"/>
          </a:xfrm>
          <a:prstGeom prst="rect">
            <a:avLst/>
          </a:prstGeom>
        </p:spPr>
      </p:pic>
      <p:pic>
        <p:nvPicPr>
          <p:cNvPr id="5" name="Picture 4" descr="Grade 1_00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600" y="1295400"/>
            <a:ext cx="55626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99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1168400" y="0"/>
            <a:ext cx="10718800" cy="133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300" dirty="0" smtClean="0">
                <a:solidFill>
                  <a:srgbClr val="FEFFFE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Student Work</a:t>
            </a:r>
            <a:endParaRPr lang="en-US" sz="4300" dirty="0">
              <a:solidFill>
                <a:srgbClr val="FEFFFE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3" name="Picture 2" descr="Grade 1_0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" y="1143000"/>
            <a:ext cx="5937226" cy="8305800"/>
          </a:xfrm>
          <a:prstGeom prst="rect">
            <a:avLst/>
          </a:prstGeom>
        </p:spPr>
      </p:pic>
      <p:pic>
        <p:nvPicPr>
          <p:cNvPr id="5" name="Picture 4" descr="Grade 1_00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600" y="1101124"/>
            <a:ext cx="6096000" cy="834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34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t One_Grade 1 video part 2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4600" y="1066800"/>
            <a:ext cx="10566400" cy="7924800"/>
          </a:xfrm>
          <a:prstGeom prst="rect">
            <a:avLst/>
          </a:prstGeom>
        </p:spPr>
      </p:pic>
      <p:pic>
        <p:nvPicPr>
          <p:cNvPr id="5" name="act1_grade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0200" y="2973050"/>
            <a:ext cx="1221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What are some mathematical questions that come to mind after watching the video? </a:t>
            </a:r>
            <a:endParaRPr lang="en-US" sz="44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/>
          </p:cNvSpPr>
          <p:nvPr/>
        </p:nvSpPr>
        <p:spPr bwMode="auto">
          <a:xfrm>
            <a:off x="558800" y="8153400"/>
            <a:ext cx="12115800" cy="12954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lIns="114300" tIns="114300" rIns="114300" bIns="114300">
            <a:prstTxWarp prst="textNoShape">
              <a:avLst/>
            </a:prstTxWarp>
          </a:bodyPr>
          <a:lstStyle/>
          <a:p>
            <a:r>
              <a:rPr lang="en-US" sz="4000" dirty="0">
                <a:solidFill>
                  <a:srgbClr val="FEFFFE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What is your guess</a:t>
            </a:r>
            <a:r>
              <a:rPr lang="en-US" sz="4000" dirty="0" smtClean="0">
                <a:solidFill>
                  <a:srgbClr val="FEFFFE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?  Write it on a sticky note and post it on the number line.</a:t>
            </a:r>
            <a:endParaRPr lang="en-US" sz="4000" dirty="0">
              <a:solidFill>
                <a:srgbClr val="FEFFFE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9400" y="2743200"/>
            <a:ext cx="998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How many pouches are left on the table?</a:t>
            </a:r>
            <a:endParaRPr lang="en-US" sz="60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43200"/>
            <a:ext cx="130048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There were </a:t>
            </a:r>
            <a:r>
              <a:rPr lang="en-US" sz="115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12</a:t>
            </a:r>
            <a:r>
              <a:rPr lang="en-US" sz="60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boxes of </a:t>
            </a:r>
            <a:r>
              <a:rPr lang="en-US" sz="6000" dirty="0" err="1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CapriSun</a:t>
            </a:r>
            <a:r>
              <a:rPr lang="en-US" sz="60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placed on the table.</a:t>
            </a:r>
            <a:endParaRPr lang="en-US" sz="60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 POUCHES PER BOX.jp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587" y="1376365"/>
            <a:ext cx="9012613" cy="677703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RISUN_TEN POUCHES.jpg"/>
          <p:cNvPicPr>
            <a:picLocks noChangeAspect="1"/>
          </p:cNvPicPr>
          <p:nvPr/>
        </p:nvPicPr>
        <p:blipFill>
          <a:blip r:embed="rId3"/>
          <a:srcRect l="4973" t="3507" r="3994" b="2179"/>
          <a:stretch>
            <a:fillRect/>
          </a:stretch>
        </p:blipFill>
        <p:spPr>
          <a:xfrm>
            <a:off x="2385454" y="1447800"/>
            <a:ext cx="8384146" cy="6400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7500" t="2222" r="18750" b="23333"/>
          <a:stretch>
            <a:fillRect/>
          </a:stretch>
        </p:blipFill>
        <p:spPr bwMode="auto">
          <a:xfrm>
            <a:off x="2159000" y="1600200"/>
            <a:ext cx="893246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000000"/>
    </a:accent1>
    <a:accent2>
      <a:srgbClr val="333399"/>
    </a:accent2>
    <a:accent3>
      <a:srgbClr val="FFFFFF"/>
    </a:accent3>
    <a:accent4>
      <a:srgbClr val="000000"/>
    </a:accent4>
    <a:accent5>
      <a:srgbClr val="AAAA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000000"/>
    </a:accent1>
    <a:accent2>
      <a:srgbClr val="333399"/>
    </a:accent2>
    <a:accent3>
      <a:srgbClr val="FFFFFF"/>
    </a:accent3>
    <a:accent4>
      <a:srgbClr val="000000"/>
    </a:accent4>
    <a:accent5>
      <a:srgbClr val="AAAA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00"/>
    </a:lt2>
    <a:accent1>
      <a:srgbClr val="000000"/>
    </a:accent1>
    <a:accent2>
      <a:srgbClr val="333399"/>
    </a:accent2>
    <a:accent3>
      <a:srgbClr val="FFFFFF"/>
    </a:accent3>
    <a:accent4>
      <a:srgbClr val="000000"/>
    </a:accent4>
    <a:accent5>
      <a:srgbClr val="AAAAAA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2581</TotalTime>
  <Pages>0</Pages>
  <Words>1483</Words>
  <Characters>0</Characters>
  <Application>Microsoft Macintosh PowerPoint</Application>
  <PresentationFormat>Custom</PresentationFormat>
  <Lines>0</Lines>
  <Paragraphs>117</Paragraphs>
  <Slides>16</Slides>
  <Notes>15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Title &amp; Subtitle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Extension Tasks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Jamie Mullins</dc:creator>
  <cp:lastModifiedBy>Linda Griffith</cp:lastModifiedBy>
  <cp:revision>131</cp:revision>
  <dcterms:created xsi:type="dcterms:W3CDTF">2013-11-18T00:42:57Z</dcterms:created>
  <dcterms:modified xsi:type="dcterms:W3CDTF">2015-04-01T19:51:57Z</dcterms:modified>
</cp:coreProperties>
</file>